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xlsx" ContentType="application/haansoftxlsx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56" r:id="rId4"/>
    <p:sldId id="259" r:id="rId5"/>
    <p:sldId id="264" r:id="rId6"/>
    <p:sldId id="265" r:id="rId7"/>
    <p:sldId id="266" r:id="rId8"/>
    <p:sldId id="267" r:id="rId9"/>
    <p:sldId id="263" r:id="rId10"/>
    <p:sldId id="268" r:id="rId11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FF"/>
    <a:srgbClr val="CC0099"/>
    <a:srgbClr val="3523A3"/>
    <a:srgbClr val="381A8E"/>
    <a:srgbClr val="431FA7"/>
    <a:srgbClr val="20C6C6"/>
    <a:srgbClr val="2F7FA7"/>
    <a:srgbClr val="FFFF99"/>
    <a:srgbClr val="0066FF"/>
    <a:srgbClr val="DF0F3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65" autoAdjust="0"/>
  </p:normalViewPr>
  <p:slideViewPr>
    <p:cSldViewPr>
      <p:cViewPr>
        <p:scale>
          <a:sx n="120" d="100"/>
          <a:sy n="120" d="100"/>
        </p:scale>
        <p:origin x="-2424" y="-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222222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Ceramide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</c:dLbl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Cholesterol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Fatty acid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</c:dLbl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Cholesteryl sulphate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10</c:v>
                </c:pt>
              </c:numCache>
            </c:numRef>
          </c:val>
        </c:ser>
        <c:dLbls>
          <c:showVal val="1"/>
        </c:dLbls>
        <c:axId val="100235904"/>
        <c:axId val="100684160"/>
      </c:barChart>
      <c:catAx>
        <c:axId val="100235904"/>
        <c:scaling>
          <c:orientation val="minMax"/>
        </c:scaling>
        <c:delete val="1"/>
        <c:axPos val="b"/>
        <c:tickLblPos val="none"/>
        <c:crossAx val="100684160"/>
        <c:crosses val="autoZero"/>
        <c:auto val="1"/>
        <c:lblAlgn val="ctr"/>
        <c:lblOffset val="100"/>
      </c:catAx>
      <c:valAx>
        <c:axId val="100684160"/>
        <c:scaling>
          <c:orientation val="minMax"/>
          <c:max val="45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100235904"/>
        <c:crosses val="autoZero"/>
        <c:crossBetween val="between"/>
        <c:majorUnit val="10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Ceramide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</c:dLbl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Cholesterol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Fatty Acids</c:v>
                </c:pt>
              </c:strCache>
            </c:strRef>
          </c:tx>
          <c:spPr>
            <a:solidFill>
              <a:srgbClr val="C00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</c:dLbl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26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Triglyceride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Phytosphingosine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9.7000000000000011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Lecitin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spPr/>
              <c:txPr>
                <a:bodyPr/>
                <a:lstStyle/>
                <a:p>
                  <a:pPr>
                    <a:defRPr sz="800"/>
                  </a:pPr>
                  <a:endParaRPr lang="ru-RU"/>
                </a:p>
              </c:txPr>
            </c:dLbl>
            <c:dLblPos val="inEnd"/>
            <c:showVal val="1"/>
          </c:dLbls>
          <c:cat>
            <c:strRef>
              <c:f>Sheet1!$A$2</c:f>
              <c:strCache>
                <c:ptCount val="1"/>
                <c:pt idx="0">
                  <c:v>항목 1</c:v>
                </c:pt>
              </c:strCache>
            </c:strRef>
          </c:cat>
          <c:val>
            <c:numRef>
              <c:f>Sheet1!$G$2</c:f>
              <c:numCache>
                <c:formatCode>General</c:formatCode>
                <c:ptCount val="1"/>
                <c:pt idx="0">
                  <c:v>9.7000000000000011</c:v>
                </c:pt>
              </c:numCache>
            </c:numRef>
          </c:val>
        </c:ser>
        <c:dLbls>
          <c:showVal val="1"/>
        </c:dLbls>
        <c:axId val="100293632"/>
        <c:axId val="100991744"/>
      </c:barChart>
      <c:catAx>
        <c:axId val="100293632"/>
        <c:scaling>
          <c:orientation val="minMax"/>
        </c:scaling>
        <c:delete val="1"/>
        <c:axPos val="b"/>
        <c:tickLblPos val="none"/>
        <c:crossAx val="100991744"/>
        <c:crosses val="autoZero"/>
        <c:auto val="1"/>
        <c:lblAlgn val="ctr"/>
        <c:lblOffset val="100"/>
      </c:catAx>
      <c:valAx>
        <c:axId val="100991744"/>
        <c:scaling>
          <c:orientation val="minMax"/>
          <c:max val="5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000">
                <a:solidFill>
                  <a:schemeClr val="bg1"/>
                </a:solidFill>
              </a:defRPr>
            </a:pPr>
            <a:endParaRPr lang="ru-RU"/>
          </a:p>
        </c:txPr>
        <c:crossAx val="100293632"/>
        <c:crosses val="autoZero"/>
        <c:crossBetween val="between"/>
        <c:majorUnit val="10"/>
      </c:valAx>
    </c:plotArea>
    <c:legend>
      <c:legendPos val="r"/>
      <c:layout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65A9A-C76F-4A4B-97E9-225EDFEDE0A7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E9D2E-F459-47D0-BB66-25A0A25DC43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296269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CE9D2E-F459-47D0-BB66-25A0A25DC434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6664527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02B3-F3C5-45C7-B777-5F9748DA0185}" type="slidenum">
              <a:rPr lang="ko-KR" altLang="en-US" smtClean="0"/>
              <a:pPr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75843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5F02B3-F3C5-45C7-B777-5F9748DA0185}" type="slidenum">
              <a:rPr lang="ko-KR" altLang="en-US" smtClean="0"/>
              <a:pPr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75843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13021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397444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984397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430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3709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5106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0716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57683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41722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06443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28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7136642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19896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6275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9042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2164439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040651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62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180690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121200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74435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xmlns="" val="373800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E4EF02-B8BD-42B7-BBFA-59ECEF7CC238}" type="datetimeFigureOut">
              <a:rPr lang="ko-KR" altLang="en-US" smtClean="0"/>
              <a:pPr/>
              <a:t>2015-03-31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CA821-EED2-4646-B066-0DCE46D03053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7543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261E5-FE3F-413D-B791-9D011B28822A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2015-03-31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002F21-38D4-47A3-9C34-A7FCF779A40B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0" y="395536"/>
            <a:ext cx="6858000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sp>
        <p:nvSpPr>
          <p:cNvPr id="8" name="직사각형 7"/>
          <p:cNvSpPr/>
          <p:nvPr userDrawn="1"/>
        </p:nvSpPr>
        <p:spPr>
          <a:xfrm>
            <a:off x="0" y="0"/>
            <a:ext cx="6858000" cy="5395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312" y="35496"/>
            <a:ext cx="544876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4864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1.png"/><Relationship Id="rId18" Type="http://schemas.microsoft.com/office/2007/relationships/hdphoto" Target="../media/hdphoto5.wdp"/><Relationship Id="rId26" Type="http://schemas.microsoft.com/office/2007/relationships/hdphoto" Target="../media/hdphoto8.wdp"/><Relationship Id="rId3" Type="http://schemas.openxmlformats.org/officeDocument/2006/relationships/image" Target="../media/image3.png"/><Relationship Id="rId21" Type="http://schemas.openxmlformats.org/officeDocument/2006/relationships/image" Target="../media/image16.png"/><Relationship Id="rId34" Type="http://schemas.openxmlformats.org/officeDocument/2006/relationships/image" Target="../media/image23.png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17" Type="http://schemas.openxmlformats.org/officeDocument/2006/relationships/image" Target="../media/image13.png"/><Relationship Id="rId25" Type="http://schemas.openxmlformats.org/officeDocument/2006/relationships/image" Target="../media/image18.png"/><Relationship Id="rId3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microsoft.com/office/2007/relationships/hdphoto" Target="../media/hdphoto4.wdp"/><Relationship Id="rId20" Type="http://schemas.openxmlformats.org/officeDocument/2006/relationships/image" Target="../media/image15.png"/><Relationship Id="rId29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24" Type="http://schemas.microsoft.com/office/2007/relationships/hdphoto" Target="../media/hdphoto7.wdp"/><Relationship Id="rId32" Type="http://schemas.microsoft.com/office/2007/relationships/hdphoto" Target="../media/hdphoto11.wdp"/><Relationship Id="rId5" Type="http://schemas.openxmlformats.org/officeDocument/2006/relationships/image" Target="../media/image5.png"/><Relationship Id="rId15" Type="http://schemas.openxmlformats.org/officeDocument/2006/relationships/image" Target="../media/image12.png"/><Relationship Id="rId23" Type="http://schemas.openxmlformats.org/officeDocument/2006/relationships/image" Target="../media/image17.png"/><Relationship Id="rId28" Type="http://schemas.microsoft.com/office/2007/relationships/hdphoto" Target="../media/hdphoto9.wdp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31" Type="http://schemas.openxmlformats.org/officeDocument/2006/relationships/image" Target="../media/image21.png"/><Relationship Id="rId4" Type="http://schemas.openxmlformats.org/officeDocument/2006/relationships/image" Target="../media/image4.png"/><Relationship Id="rId9" Type="http://schemas.openxmlformats.org/officeDocument/2006/relationships/image" Target="../media/image7.jpeg"/><Relationship Id="rId14" Type="http://schemas.microsoft.com/office/2007/relationships/hdphoto" Target="../media/hdphoto3.wdp"/><Relationship Id="rId22" Type="http://schemas.microsoft.com/office/2007/relationships/hdphoto" Target="../media/hdphoto6.wdp"/><Relationship Id="rId27" Type="http://schemas.openxmlformats.org/officeDocument/2006/relationships/image" Target="../media/image19.png"/><Relationship Id="rId30" Type="http://schemas.microsoft.com/office/2007/relationships/hdphoto" Target="../media/hdphoto10.wdp"/><Relationship Id="rId35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chart" Target="../charts/chart1.xml"/><Relationship Id="rId7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microsoft.com/office/2007/relationships/hdphoto" Target="../media/hdphoto17.wdp"/><Relationship Id="rId18" Type="http://schemas.openxmlformats.org/officeDocument/2006/relationships/image" Target="../media/image56.jpeg"/><Relationship Id="rId3" Type="http://schemas.microsoft.com/office/2007/relationships/hdphoto" Target="../media/hdphoto12.wdp"/><Relationship Id="rId21" Type="http://schemas.microsoft.com/office/2007/relationships/hdphoto" Target="../media/hdphoto21.wdp"/><Relationship Id="rId7" Type="http://schemas.microsoft.com/office/2007/relationships/hdphoto" Target="../media/hdphoto14.wdp"/><Relationship Id="rId12" Type="http://schemas.openxmlformats.org/officeDocument/2006/relationships/image" Target="../media/image53.png"/><Relationship Id="rId17" Type="http://schemas.microsoft.com/office/2007/relationships/hdphoto" Target="../media/hdphoto19.wdp"/><Relationship Id="rId2" Type="http://schemas.openxmlformats.org/officeDocument/2006/relationships/image" Target="../media/image48.png"/><Relationship Id="rId16" Type="http://schemas.openxmlformats.org/officeDocument/2006/relationships/image" Target="../media/image55.png"/><Relationship Id="rId20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11" Type="http://schemas.microsoft.com/office/2007/relationships/hdphoto" Target="../media/hdphoto16.wdp"/><Relationship Id="rId5" Type="http://schemas.microsoft.com/office/2007/relationships/hdphoto" Target="../media/hdphoto13.wdp"/><Relationship Id="rId15" Type="http://schemas.microsoft.com/office/2007/relationships/hdphoto" Target="../media/hdphoto18.wdp"/><Relationship Id="rId23" Type="http://schemas.microsoft.com/office/2007/relationships/hdphoto" Target="../media/hdphoto22.wdp"/><Relationship Id="rId10" Type="http://schemas.openxmlformats.org/officeDocument/2006/relationships/image" Target="../media/image52.jpeg"/><Relationship Id="rId19" Type="http://schemas.microsoft.com/office/2007/relationships/hdphoto" Target="../media/hdphoto20.wdp"/><Relationship Id="rId4" Type="http://schemas.openxmlformats.org/officeDocument/2006/relationships/image" Target="../media/image49.png"/><Relationship Id="rId9" Type="http://schemas.microsoft.com/office/2007/relationships/hdphoto" Target="../media/hdphoto15.wdp"/><Relationship Id="rId14" Type="http://schemas.openxmlformats.org/officeDocument/2006/relationships/image" Target="../media/image54.png"/><Relationship Id="rId22" Type="http://schemas.openxmlformats.org/officeDocument/2006/relationships/image" Target="../media/image5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microsoft.com/office/2007/relationships/hdphoto" Target="../media/hdphoto26.wdp"/><Relationship Id="rId3" Type="http://schemas.microsoft.com/office/2007/relationships/hdphoto" Target="../media/hdphoto23.wdp"/><Relationship Id="rId7" Type="http://schemas.microsoft.com/office/2007/relationships/hdphoto" Target="../media/hdphoto19.wdp"/><Relationship Id="rId12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microsoft.com/office/2007/relationships/hdphoto" Target="../media/hdphoto25.wdp"/><Relationship Id="rId5" Type="http://schemas.openxmlformats.org/officeDocument/2006/relationships/image" Target="../media/image61.png"/><Relationship Id="rId10" Type="http://schemas.openxmlformats.org/officeDocument/2006/relationships/image" Target="../media/image63.png"/><Relationship Id="rId4" Type="http://schemas.openxmlformats.org/officeDocument/2006/relationships/image" Target="../media/image60.png"/><Relationship Id="rId9" Type="http://schemas.microsoft.com/office/2007/relationships/hdphoto" Target="../media/hdphoto2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 3"/>
          <p:cNvSpPr/>
          <p:nvPr/>
        </p:nvSpPr>
        <p:spPr>
          <a:xfrm>
            <a:off x="823912" y="1169516"/>
            <a:ext cx="5210175" cy="738188"/>
          </a:xfrm>
          <a:custGeom>
            <a:avLst/>
            <a:gdLst>
              <a:gd name="connsiteX0" fmla="*/ 0 w 4572000"/>
              <a:gd name="connsiteY0" fmla="*/ 0 h 646331"/>
              <a:gd name="connsiteX1" fmla="*/ 4572000 w 4572000"/>
              <a:gd name="connsiteY1" fmla="*/ 0 h 646331"/>
              <a:gd name="connsiteX2" fmla="*/ 4572000 w 4572000"/>
              <a:gd name="connsiteY2" fmla="*/ 646331 h 646331"/>
              <a:gd name="connsiteX3" fmla="*/ 0 w 4572000"/>
              <a:gd name="connsiteY3" fmla="*/ 646331 h 646331"/>
              <a:gd name="connsiteX4" fmla="*/ 0 w 4572000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000" h="646331">
                <a:moveTo>
                  <a:pt x="0" y="0"/>
                </a:moveTo>
                <a:lnTo>
                  <a:pt x="4572000" y="0"/>
                </a:lnTo>
                <a:lnTo>
                  <a:pt x="4572000" y="646331"/>
                </a:lnTo>
                <a:lnTo>
                  <a:pt x="0" y="646331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400" b="1" dirty="0">
                <a:solidFill>
                  <a:prstClr val="black"/>
                </a:solidFill>
              </a:rPr>
              <a:t>세상 모든 자연과 통하다</a:t>
            </a:r>
            <a:endParaRPr lang="en-US" altLang="ko-KR" sz="1400" b="1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en-US" altLang="ko-KR" sz="2800" b="1" dirty="0">
                <a:solidFill>
                  <a:srgbClr val="FF0000"/>
                </a:solidFill>
              </a:rPr>
              <a:t>GLOBAL ECO THE SAEM</a:t>
            </a:r>
            <a:endParaRPr lang="en-US" altLang="ko-KR" sz="28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11623" y="3923928"/>
            <a:ext cx="1434753" cy="1393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32656" y="7164288"/>
            <a:ext cx="6264696" cy="1008112"/>
          </a:xfrm>
          <a:prstGeom prst="rect">
            <a:avLst/>
          </a:prstGeom>
          <a:noFill/>
          <a:ln w="28575" algn="ctr">
            <a:solidFill>
              <a:srgbClr val="3523A3"/>
            </a:solidFill>
            <a:miter lim="800000"/>
            <a:headEnd/>
            <a:tailEnd/>
          </a:ln>
        </p:spPr>
        <p:txBody>
          <a:bodyPr wrap="none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altLang="ko-KR" sz="2400" b="1" dirty="0" smtClean="0">
                <a:ln w="50800"/>
                <a:solidFill>
                  <a:srgbClr val="3523A3"/>
                </a:solidFill>
                <a:latin typeface="Meiryo UI" pitchFamily="34" charset="-128"/>
                <a:ea typeface="Meiryo UI" pitchFamily="34" charset="-128"/>
                <a:cs typeface="Meiryo UI" pitchFamily="34" charset="-128"/>
              </a:rPr>
              <a:t>Cell Renew Bio</a:t>
            </a:r>
            <a:endParaRPr lang="en-US" altLang="ko-KR" sz="2400" b="1" dirty="0">
              <a:ln w="50800"/>
              <a:solidFill>
                <a:srgbClr val="3523A3"/>
              </a:solidFill>
              <a:latin typeface="Meiryo UI" pitchFamily="34" charset="-128"/>
              <a:ea typeface="Meiryo UI" pitchFamily="34" charset="-128"/>
              <a:cs typeface="Meiryo UI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372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03859308"/>
              </p:ext>
            </p:extLst>
          </p:nvPr>
        </p:nvGraphicFramePr>
        <p:xfrm>
          <a:off x="116632" y="3707904"/>
          <a:ext cx="6624736" cy="5256584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296144"/>
                <a:gridCol w="5328592"/>
              </a:tblGrid>
              <a:tr h="4464496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Основная</a:t>
                      </a:r>
                      <a:r>
                        <a:rPr lang="ru-RU" altLang="ko-KR" sz="10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идея линии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1A8E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indent="0" algn="l">
                        <a:lnSpc>
                          <a:spcPct val="130000"/>
                        </a:lnSpc>
                        <a:buFont typeface="+mj-ea"/>
                        <a:buNone/>
                      </a:pPr>
                      <a:endParaRPr lang="en-US" altLang="ko-KR" sz="1000" b="1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B="72000" anchor="b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52157"/>
                      </a:schemeClr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Предназначение</a:t>
                      </a:r>
                      <a:endParaRPr lang="ko-KR" altLang="en-US" sz="10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81A8E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30000"/>
                        </a:lnSpc>
                        <a:buFont typeface="Wingdings" pitchFamily="2" charset="2"/>
                        <a:buChar char="§"/>
                      </a:pPr>
                      <a:r>
                        <a:rPr lang="ru-RU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Линия идеальна для возрастной кожи, нуждающейся в интенсивном омоложении. В зависимости от потребностей кожи может использоваться после 35 лет</a:t>
                      </a:r>
                      <a:r>
                        <a:rPr lang="en-US" altLang="ko-KR" sz="1000" b="0" baseline="0" dirty="0" smtClean="0">
                          <a:latin typeface="Arial" pitchFamily="34" charset="0"/>
                          <a:cs typeface="Arial" pitchFamily="34" charset="0"/>
                        </a:rPr>
                        <a:t>. 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47059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6632" y="128990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The New, Cell Renew Bio</a:t>
            </a:r>
            <a:r>
              <a:rPr lang="ru-RU" altLang="ko-KR" sz="1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(обновленная линия)</a:t>
            </a:r>
            <a:endParaRPr lang="ko-KR" altLang="en-US" sz="1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980728" y="755576"/>
            <a:ext cx="4810316" cy="342945"/>
          </a:xfrm>
          <a:prstGeom prst="roundRect">
            <a:avLst/>
          </a:prstGeom>
          <a:solidFill>
            <a:srgbClr val="431FA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altLang="ko-KR" sz="1600" b="1" dirty="0" smtClean="0">
                <a:solidFill>
                  <a:schemeClr val="bg1"/>
                </a:solidFill>
                <a:latin typeface="Arial" pitchFamily="34" charset="0"/>
                <a:ea typeface="Adobe Heiti Std R" pitchFamily="34" charset="-128"/>
                <a:cs typeface="Arial" pitchFamily="34" charset="0"/>
              </a:rPr>
              <a:t>Cell Renew Bio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388583" y="5182174"/>
            <a:ext cx="1744089" cy="296203"/>
          </a:xfrm>
          <a:prstGeom prst="rect">
            <a:avLst/>
          </a:prstGeom>
          <a:solidFill>
            <a:schemeClr val="bg1"/>
          </a:solidFill>
          <a:ln w="19050">
            <a:solidFill>
              <a:srgbClr val="3523A3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altLang="ko-KR" sz="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Восстанавливающий уход</a:t>
            </a:r>
            <a:endParaRPr lang="ko-KR" altLang="en-US" sz="9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8010" y="3304659"/>
            <a:ext cx="952412" cy="2235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Тоник</a:t>
            </a:r>
            <a:endParaRPr lang="en-US" altLang="ko-KR" sz="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1374468" y="3657489"/>
            <a:ext cx="53137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000" dirty="0"/>
              <a:t>Обновленная линия </a:t>
            </a:r>
            <a:r>
              <a:rPr lang="en-US" sz="1000" dirty="0"/>
              <a:t>Cell Renew Bio </a:t>
            </a:r>
            <a:r>
              <a:rPr lang="ru-RU" sz="1000" dirty="0"/>
              <a:t>оказывает более мощный омолаживающий эффект на Вашу кожу, поскольку в ее разработке использованы передовые технологии в области косметологии и  еще больше эффективных ингредиентов, действие которых научно доказано.  Ошеломительный эффект преображения кожи </a:t>
            </a:r>
            <a:r>
              <a:rPr lang="ru-RU" sz="1000" dirty="0" smtClean="0"/>
              <a:t>усиливается </a:t>
            </a:r>
            <a:r>
              <a:rPr lang="ru-RU" sz="1000" dirty="0"/>
              <a:t>благодаря формуле, в состав которой входит </a:t>
            </a:r>
            <a:r>
              <a:rPr lang="ru-RU" sz="1000" dirty="0" err="1"/>
              <a:t>биомиметическая</a:t>
            </a:r>
            <a:r>
              <a:rPr lang="ru-RU" sz="1000" dirty="0"/>
              <a:t> вода и миллионы </a:t>
            </a:r>
            <a:r>
              <a:rPr lang="ru-RU" sz="1000" dirty="0" err="1"/>
              <a:t>драгоценнейших</a:t>
            </a:r>
            <a:r>
              <a:rPr lang="ru-RU" sz="1000" dirty="0"/>
              <a:t> растительных стволовых клеток, придающих кожному покрову поразительную жизненную силу.</a:t>
            </a:r>
          </a:p>
          <a:p>
            <a:pPr lvl="0">
              <a:lnSpc>
                <a:spcPct val="130000"/>
              </a:lnSpc>
            </a:pPr>
            <a:endParaRPr lang="en-US" altLang="ko-KR" sz="1000" b="1" dirty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그림 1" descr="화면 캡처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0418" y="1210747"/>
            <a:ext cx="590979" cy="1914525"/>
          </a:xfrm>
          <a:prstGeom prst="rect">
            <a:avLst/>
          </a:prstGeom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1244" y="1225146"/>
            <a:ext cx="510972" cy="1885729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1900524" y="3302750"/>
            <a:ext cx="952412" cy="2235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Эмульсия</a:t>
            </a:r>
            <a:endParaRPr lang="en-US" altLang="ko-KR" sz="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980644" y="3281525"/>
            <a:ext cx="952412" cy="2235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Эссенция</a:t>
            </a:r>
            <a:endParaRPr lang="en-US" altLang="ko-KR" sz="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060764" y="3196516"/>
            <a:ext cx="952412" cy="3897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Крем для кожи вокруг </a:t>
            </a: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глаз</a:t>
            </a:r>
            <a:endParaRPr lang="en-US" altLang="ko-KR" sz="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140884" y="3279615"/>
            <a:ext cx="952412" cy="223578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wrap="square" lIns="36000" tIns="36000" rIns="36000" bIns="36000" rtlCol="0" anchor="ctr" anchorCtr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Крем для </a:t>
            </a:r>
            <a:r>
              <a:rPr lang="ru-RU" altLang="ko-KR" sz="900" b="1" dirty="0" smtClean="0">
                <a:latin typeface="Arial" pitchFamily="34" charset="0"/>
                <a:cs typeface="Arial" pitchFamily="34" charset="0"/>
              </a:rPr>
              <a:t>лица</a:t>
            </a:r>
            <a:endParaRPr lang="en-US" altLang="ko-KR" sz="9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직사각형 37"/>
          <p:cNvSpPr/>
          <p:nvPr/>
        </p:nvSpPr>
        <p:spPr>
          <a:xfrm>
            <a:off x="3295792" y="5177532"/>
            <a:ext cx="1573368" cy="446437"/>
          </a:xfrm>
          <a:prstGeom prst="rect">
            <a:avLst/>
          </a:prstGeom>
          <a:solidFill>
            <a:schemeClr val="bg1"/>
          </a:solidFill>
          <a:ln w="19050">
            <a:solidFill>
              <a:srgbClr val="3523A3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 </a:t>
            </a:r>
            <a:r>
              <a:rPr lang="ru-RU" altLang="ko-KR" sz="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Улучшение </a:t>
            </a:r>
          </a:p>
          <a:p>
            <a:pPr algn="ctr"/>
            <a:r>
              <a:rPr lang="ru-RU" altLang="ko-KR" sz="9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межклеточных связей</a:t>
            </a:r>
            <a:endParaRPr lang="ko-KR" altLang="en-US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직사각형 38"/>
          <p:cNvSpPr/>
          <p:nvPr/>
        </p:nvSpPr>
        <p:spPr>
          <a:xfrm>
            <a:off x="4988996" y="5177532"/>
            <a:ext cx="1699172" cy="446437"/>
          </a:xfrm>
          <a:prstGeom prst="rect">
            <a:avLst/>
          </a:prstGeom>
          <a:solidFill>
            <a:schemeClr val="bg1"/>
          </a:solidFill>
          <a:ln w="19050">
            <a:solidFill>
              <a:srgbClr val="3523A3"/>
            </a:solidFill>
          </a:ln>
        </p:spPr>
        <p:txBody>
          <a:bodyPr wrap="none" anchor="ctr" anchorCtr="0">
            <a:noAutofit/>
          </a:bodyPr>
          <a:lstStyle/>
          <a:p>
            <a:pPr algn="ctr"/>
            <a:r>
              <a:rPr lang="en-US" altLang="ko-KR" sz="16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 </a:t>
            </a:r>
            <a:r>
              <a:rPr lang="ru-RU" altLang="ko-KR" sz="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Сохранение четких контуров </a:t>
            </a:r>
          </a:p>
          <a:p>
            <a:pPr algn="ctr"/>
            <a:r>
              <a:rPr lang="ru-RU" altLang="ko-KR" sz="8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овала лица </a:t>
            </a:r>
          </a:p>
        </p:txBody>
      </p:sp>
      <p:sp>
        <p:nvSpPr>
          <p:cNvPr id="40" name="모서리가 둥근 직사각형 39"/>
          <p:cNvSpPr/>
          <p:nvPr/>
        </p:nvSpPr>
        <p:spPr>
          <a:xfrm>
            <a:off x="1421709" y="5667696"/>
            <a:ext cx="1724783" cy="366106"/>
          </a:xfrm>
          <a:prstGeom prst="roundRect">
            <a:avLst>
              <a:gd name="adj" fmla="val 0"/>
            </a:avLst>
          </a:prstGeom>
          <a:solidFill>
            <a:srgbClr val="1B014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0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Энергия миллионов  стволовых клеток</a:t>
            </a:r>
            <a:endParaRPr lang="ko-KR" altLang="en-US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4179" y="6158678"/>
            <a:ext cx="468771" cy="50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7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619" r="33191"/>
          <a:stretch/>
        </p:blipFill>
        <p:spPr bwMode="auto">
          <a:xfrm>
            <a:off x="2509305" y="6171752"/>
            <a:ext cx="501567" cy="495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3" name="Picture 13" descr="Brilliant blue Sea Holly (aka Eryngium maritimum)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6012" y="6158679"/>
            <a:ext cx="507868" cy="50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2493" y="7385191"/>
            <a:ext cx="522622" cy="509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" name="Picture 9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3343" y="7413677"/>
            <a:ext cx="539150" cy="507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6" name="Picture 11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1027"/>
          <a:stretch/>
        </p:blipFill>
        <p:spPr bwMode="auto">
          <a:xfrm>
            <a:off x="1479538" y="7379510"/>
            <a:ext cx="543718" cy="520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모서리가 둥근 직사각형 46"/>
          <p:cNvSpPr/>
          <p:nvPr/>
        </p:nvSpPr>
        <p:spPr>
          <a:xfrm>
            <a:off x="1427106" y="6816970"/>
            <a:ext cx="1713288" cy="434901"/>
          </a:xfrm>
          <a:prstGeom prst="roundRect">
            <a:avLst>
              <a:gd name="adj" fmla="val 0"/>
            </a:avLst>
          </a:prstGeom>
          <a:solidFill>
            <a:srgbClr val="1B014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0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Мгновенное действие эксклюзивной </a:t>
            </a:r>
            <a:r>
              <a:rPr lang="ru-RU" altLang="ko-KR" sz="1000" b="1" dirty="0" err="1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биомиметической</a:t>
            </a:r>
            <a:r>
              <a:rPr lang="ru-RU" altLang="ko-KR" sz="10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воды</a:t>
            </a:r>
            <a:endParaRPr lang="ko-KR" altLang="en-US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941" t="8317" r="52125" b="23746"/>
          <a:stretch/>
        </p:blipFill>
        <p:spPr bwMode="auto">
          <a:xfrm>
            <a:off x="3289945" y="6088876"/>
            <a:ext cx="530605" cy="5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202" t="5909" r="10939" b="24925"/>
          <a:stretch/>
        </p:blipFill>
        <p:spPr bwMode="auto">
          <a:xfrm>
            <a:off x="4408239" y="6090374"/>
            <a:ext cx="479532" cy="5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" name="Picture 3"/>
          <p:cNvPicPr>
            <a:picLocks noChangeAspect="1" noChangeArrowheads="1"/>
          </p:cNvPicPr>
          <p:nvPr/>
        </p:nvPicPr>
        <p:blipFill rotWithShape="1">
          <a:blip r:embed="rId17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332" t="7855" r="4769" b="24208"/>
          <a:stretch/>
        </p:blipFill>
        <p:spPr bwMode="auto">
          <a:xfrm>
            <a:off x="3853870" y="6090375"/>
            <a:ext cx="516858" cy="577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8" name="모서리가 둥근 직사각형 47"/>
          <p:cNvSpPr/>
          <p:nvPr/>
        </p:nvSpPr>
        <p:spPr>
          <a:xfrm>
            <a:off x="3295047" y="5637042"/>
            <a:ext cx="1574113" cy="534710"/>
          </a:xfrm>
          <a:prstGeom prst="roundRect">
            <a:avLst>
              <a:gd name="adj" fmla="val 0"/>
            </a:avLst>
          </a:prstGeom>
          <a:solidFill>
            <a:srgbClr val="1B014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0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Система поддержания связей между клетками</a:t>
            </a:r>
            <a:endParaRPr lang="ko-KR" altLang="en-US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3289945" y="6816970"/>
            <a:ext cx="1597826" cy="434901"/>
          </a:xfrm>
          <a:prstGeom prst="roundRect">
            <a:avLst>
              <a:gd name="adj" fmla="val 0"/>
            </a:avLst>
          </a:prstGeom>
          <a:solidFill>
            <a:srgbClr val="1B014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0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Достижение более крепкие связи между клетками</a:t>
            </a:r>
            <a:endParaRPr lang="ko-KR" altLang="en-US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22" t="23157" r="71775" b="61927"/>
          <a:stretch/>
        </p:blipFill>
        <p:spPr bwMode="auto">
          <a:xfrm>
            <a:off x="3484426" y="7365446"/>
            <a:ext cx="738887" cy="563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406" t="50370" r="50886" b="31429"/>
          <a:stretch/>
        </p:blipFill>
        <p:spPr bwMode="auto">
          <a:xfrm>
            <a:off x="4296780" y="7364034"/>
            <a:ext cx="589994" cy="592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Picture 1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750" t="43148" r="51247" b="36770"/>
          <a:stretch/>
        </p:blipFill>
        <p:spPr bwMode="auto">
          <a:xfrm>
            <a:off x="6001176" y="6151157"/>
            <a:ext cx="556079" cy="523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Picture 24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95"/>
          <a:stretch/>
        </p:blipFill>
        <p:spPr bwMode="auto">
          <a:xfrm>
            <a:off x="5525299" y="6154834"/>
            <a:ext cx="481588" cy="520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Picture 25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 xmlns="">
                  <a14:imgLayer r:embed="rId26">
                    <a14:imgEffect>
                      <a14:colorTemperature colorTemp="47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290" y="6146729"/>
            <a:ext cx="522574" cy="520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9" name="모서리가 둥근 직사각형 68"/>
          <p:cNvSpPr/>
          <p:nvPr/>
        </p:nvSpPr>
        <p:spPr>
          <a:xfrm>
            <a:off x="5007290" y="5623969"/>
            <a:ext cx="1574113" cy="534710"/>
          </a:xfrm>
          <a:prstGeom prst="roundRect">
            <a:avLst>
              <a:gd name="adj" fmla="val 0"/>
            </a:avLst>
          </a:prstGeom>
          <a:solidFill>
            <a:srgbClr val="1B014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10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Новейшая технология  придания коже объема</a:t>
            </a:r>
            <a:endParaRPr lang="ko-KR" altLang="en-US" sz="16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sp>
        <p:nvSpPr>
          <p:cNvPr id="81" name="모서리가 둥근 직사각형 80"/>
          <p:cNvSpPr/>
          <p:nvPr/>
        </p:nvSpPr>
        <p:spPr>
          <a:xfrm>
            <a:off x="4967180" y="6675736"/>
            <a:ext cx="1720988" cy="680725"/>
          </a:xfrm>
          <a:prstGeom prst="roundRect">
            <a:avLst>
              <a:gd name="adj" fmla="val 0"/>
            </a:avLst>
          </a:prstGeom>
          <a:solidFill>
            <a:srgbClr val="1B014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ko-KR" sz="9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Технология интенсивного увлажнения для достижения дополнительного объема</a:t>
            </a:r>
            <a:endParaRPr lang="ko-KR" altLang="en-US" sz="900" b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brima" pitchFamily="2" charset="0"/>
              <a:cs typeface="Ebrima" pitchFamily="2" charset="0"/>
            </a:endParaRPr>
          </a:p>
        </p:txBody>
      </p:sp>
      <p:pic>
        <p:nvPicPr>
          <p:cNvPr id="82" name="Picture 20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 xmlns="">
                  <a14:imgLayer r:embed="rId28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067" b="19443"/>
          <a:stretch/>
        </p:blipFill>
        <p:spPr bwMode="auto">
          <a:xfrm>
            <a:off x="5719124" y="7409574"/>
            <a:ext cx="466622" cy="513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3" name="Picture 22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 xmlns="">
                  <a14:imgLayer r:embed="rId30">
                    <a14:imgEffect>
                      <a14:colorTemperature colorTemp="47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591" b="25343"/>
          <a:stretch/>
        </p:blipFill>
        <p:spPr bwMode="auto">
          <a:xfrm>
            <a:off x="6185080" y="7409572"/>
            <a:ext cx="470118" cy="513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28"/>
          <p:cNvPicPr>
            <a:picLocks noChangeAspect="1" noChangeArrowheads="1"/>
          </p:cNvPicPr>
          <p:nvPr/>
        </p:nvPicPr>
        <p:blipFill>
          <a:blip r:embed="rId31" cstate="print">
            <a:extLst>
              <a:ext uri="{BEBA8EAE-BF5A-486C-A8C5-ECC9F3942E4B}">
                <a14:imgProps xmlns:a14="http://schemas.microsoft.com/office/drawing/2010/main" xmlns="">
                  <a14:imgLayer r:embed="rId32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997786" y="7408637"/>
            <a:ext cx="744964" cy="514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그림 5" descr="화면 캡처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4259" y="1567280"/>
            <a:ext cx="443254" cy="1516177"/>
          </a:xfrm>
          <a:prstGeom prst="rect">
            <a:avLst/>
          </a:prstGeom>
        </p:spPr>
      </p:pic>
      <p:pic>
        <p:nvPicPr>
          <p:cNvPr id="8" name="그림 7" descr="화면 캡처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29647" y="2215432"/>
            <a:ext cx="963649" cy="851797"/>
          </a:xfrm>
          <a:prstGeom prst="rect">
            <a:avLst/>
          </a:prstGeom>
        </p:spPr>
      </p:pic>
      <p:pic>
        <p:nvPicPr>
          <p:cNvPr id="9" name="그림 8" descr="화면 캡처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5433" y="2332703"/>
            <a:ext cx="897811" cy="701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136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Ингредиенты для </a:t>
            </a:r>
            <a:r>
              <a:rPr lang="ru-RU" altLang="ko-KR" b="1" dirty="0" smtClean="0">
                <a:solidFill>
                  <a:srgbClr val="FF99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клеточного восстановления</a:t>
            </a:r>
            <a:endParaRPr lang="ko-KR" altLang="en-US" b="1" dirty="0">
              <a:solidFill>
                <a:srgbClr val="FF99FF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594" y="755576"/>
            <a:ext cx="6192688" cy="288032"/>
          </a:xfrm>
          <a:prstGeom prst="rect">
            <a:avLst/>
          </a:prstGeom>
          <a:solidFill>
            <a:srgbClr val="3523A3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ko-KR" sz="110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1. </a:t>
            </a:r>
            <a:r>
              <a:rPr lang="ru-RU" altLang="ko-KR" sz="1100" b="1" dirty="0" err="1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Эрингиум</a:t>
            </a:r>
            <a:endParaRPr lang="ko-KR" altLang="en-US" sz="1100" b="1" dirty="0" smtClean="0">
              <a:solidFill>
                <a:schemeClr val="bg1"/>
              </a:solidFill>
              <a:effectLst>
                <a:glow rad="1397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1765140" y="1067067"/>
            <a:ext cx="4988051" cy="2182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v"/>
            </a:pPr>
            <a:r>
              <a:rPr lang="ru-RU" sz="950" b="1" dirty="0"/>
              <a:t>Синеголовник</a:t>
            </a:r>
            <a:r>
              <a:rPr lang="ru-RU" sz="950" dirty="0"/>
              <a:t> </a:t>
            </a:r>
            <a:r>
              <a:rPr lang="ru-RU" sz="950" b="1" dirty="0" smtClean="0"/>
              <a:t>морской или </a:t>
            </a:r>
            <a:r>
              <a:rPr lang="ru-RU" sz="950" b="1" dirty="0" err="1" smtClean="0"/>
              <a:t>эрингиум</a:t>
            </a:r>
            <a:endParaRPr lang="en-US" altLang="ko-KR" sz="950" b="1" dirty="0" smtClean="0">
              <a:solidFill>
                <a:srgbClr val="3523A3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altLang="ko-KR" sz="9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Род травянистых растений семейства Зонтичные. Около 230 видов </a:t>
            </a:r>
            <a:r>
              <a:rPr lang="ru-RU" altLang="ko-KR" sz="9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распространены главным </a:t>
            </a:r>
            <a:r>
              <a:rPr lang="ru-RU" altLang="ko-KR" sz="9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образом в Мексике и Южной Америке</a:t>
            </a:r>
            <a:r>
              <a:rPr lang="ru-RU" altLang="ko-KR" sz="9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Из них достаточно большое количество используется в пищевых и медицинских целях. </a:t>
            </a:r>
            <a:r>
              <a:rPr lang="ru-RU" altLang="ko-KR" sz="9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В Иордании использовалось в качестве противоядия после укуса скорпиона, а коренное население Америки ценило его за противовоспалительные свойства. </a:t>
            </a:r>
            <a:endParaRPr lang="ru-RU" altLang="ko-KR" sz="9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endParaRPr lang="ru-RU" altLang="ko-KR" sz="95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altLang="ko-KR" sz="9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Является галофитом, поскольку приспособлен к жизни на засолённых почвах - широко распространен по берегам солёных озёр, морей, на солончаках в полосе полупустынь. Кроме того, что высокое содержание соли не оказывает на его рост негативного воздействия, </a:t>
            </a:r>
            <a:r>
              <a:rPr lang="ru-RU" altLang="ko-KR" sz="95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эрингиум</a:t>
            </a:r>
            <a:r>
              <a:rPr lang="ru-RU" altLang="ko-KR" sz="9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способен произрастать в суровых климатических условиях – переносит сильный ветер, значительную и частую смену </a:t>
            </a:r>
            <a:r>
              <a:rPr lang="ru-RU" altLang="ko-KR" sz="95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температуры. Благодаря </a:t>
            </a:r>
            <a:r>
              <a:rPr lang="ru-RU" altLang="ko-KR" sz="95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этому обладает высокой адаптивной способностью, позволяющей выживать во враждебной среде.</a:t>
            </a:r>
            <a:endParaRPr lang="en-US" altLang="ko-KR" sz="950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36117" y="5652120"/>
            <a:ext cx="6313164" cy="29892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CELL BIO Capsulation®</a:t>
            </a:r>
          </a:p>
          <a:p>
            <a:pPr algn="just">
              <a:lnSpc>
                <a:spcPct val="150000"/>
              </a:lnSpc>
            </a:pPr>
            <a:r>
              <a:rPr lang="ru-RU" altLang="ko-KR" sz="1050" dirty="0">
                <a:latin typeface="Arial" pitchFamily="34" charset="0"/>
                <a:cs typeface="Arial" pitchFamily="34" charset="0"/>
              </a:rPr>
              <a:t>Технология  </a:t>
            </a:r>
            <a:r>
              <a:rPr lang="ru-RU" altLang="ko-KR" sz="1050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dirty="0" err="1">
                <a:latin typeface="Arial" pitchFamily="34" charset="0"/>
                <a:cs typeface="Arial" pitchFamily="34" charset="0"/>
              </a:rPr>
              <a:t>Bio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dirty="0" err="1">
                <a:latin typeface="Arial" pitchFamily="34" charset="0"/>
                <a:cs typeface="Arial" pitchFamily="34" charset="0"/>
              </a:rPr>
              <a:t>Capsulation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 – новейшая биотехнология компании </a:t>
            </a:r>
            <a:r>
              <a:rPr lang="ru-RU" altLang="ko-KR" sz="1050" dirty="0" err="1">
                <a:latin typeface="Arial" pitchFamily="34" charset="0"/>
                <a:cs typeface="Arial" pitchFamily="34" charset="0"/>
              </a:rPr>
              <a:t>BiotechMarine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 (Франция). Вместо традиционного метода </a:t>
            </a:r>
            <a:r>
              <a:rPr lang="ru-RU" altLang="ko-KR" sz="1050" dirty="0" smtClean="0">
                <a:latin typeface="Arial" pitchFamily="34" charset="0"/>
                <a:cs typeface="Arial" pitchFamily="34" charset="0"/>
              </a:rPr>
              <a:t>экстракции, 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растительные стволовые клетки подвергаются </a:t>
            </a:r>
            <a:r>
              <a:rPr lang="ru-RU" altLang="ko-KR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сухой заморозке,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 позволяющий получить </a:t>
            </a:r>
            <a:r>
              <a:rPr lang="ru-RU" altLang="ko-KR" sz="1050" dirty="0" smtClean="0">
                <a:latin typeface="Arial" pitchFamily="34" charset="0"/>
                <a:cs typeface="Arial" pitchFamily="34" charset="0"/>
              </a:rPr>
              <a:t>так 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называемый чистый концентрат. Благодаря этому в стволовых клетках </a:t>
            </a:r>
            <a:r>
              <a:rPr lang="ru-RU" altLang="ko-KR" sz="1050" dirty="0" err="1">
                <a:latin typeface="Arial" pitchFamily="34" charset="0"/>
                <a:cs typeface="Arial" pitchFamily="34" charset="0"/>
              </a:rPr>
              <a:t>эрингиума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 сохраняется </a:t>
            </a:r>
            <a:r>
              <a:rPr lang="ru-RU" altLang="ko-KR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их природная энергия, целебная сила </a:t>
            </a:r>
            <a:r>
              <a:rPr lang="ru-RU" altLang="ko-KR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altLang="ko-KR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способность оставаться такими же активными. Все это делает метод </a:t>
            </a:r>
            <a:r>
              <a:rPr lang="ru-RU" altLang="ko-KR" sz="1050" dirty="0" err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биокапсулирования</a:t>
            </a:r>
            <a:r>
              <a:rPr lang="ru-RU" altLang="ko-KR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одним </a:t>
            </a:r>
            <a:r>
              <a:rPr lang="ru-RU" altLang="ko-KR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из лучших систем направленной доставки необходимых веществ.</a:t>
            </a:r>
          </a:p>
          <a:p>
            <a:pPr algn="just">
              <a:lnSpc>
                <a:spcPct val="150000"/>
              </a:lnSpc>
            </a:pPr>
            <a:r>
              <a:rPr lang="ru-RU" altLang="ko-KR" sz="1050" dirty="0">
                <a:latin typeface="Arial" pitchFamily="34" charset="0"/>
                <a:cs typeface="Arial" pitchFamily="34" charset="0"/>
              </a:rPr>
              <a:t>В чем же отличие нового метода от предшествующих технологий получения стволовых клеток?</a:t>
            </a:r>
          </a:p>
          <a:p>
            <a:pPr algn="just">
              <a:lnSpc>
                <a:spcPct val="150000"/>
              </a:lnSpc>
            </a:pPr>
            <a:r>
              <a:rPr lang="ru-RU" altLang="ko-KR" sz="1050" dirty="0">
                <a:latin typeface="Arial" pitchFamily="34" charset="0"/>
                <a:cs typeface="Arial" pitchFamily="34" charset="0"/>
              </a:rPr>
              <a:t>Основным методом получения стволовых клеток является технология экстрагирования, при котором происходит неизбежное разрушение важных элементов. Технология  </a:t>
            </a:r>
            <a:r>
              <a:rPr lang="ru-RU" altLang="ko-KR" sz="1050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dirty="0" err="1">
                <a:latin typeface="Arial" pitchFamily="34" charset="0"/>
                <a:cs typeface="Arial" pitchFamily="34" charset="0"/>
              </a:rPr>
              <a:t>Bio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dirty="0" err="1">
                <a:latin typeface="Arial" pitchFamily="34" charset="0"/>
                <a:cs typeface="Arial" pitchFamily="34" charset="0"/>
              </a:rPr>
              <a:t>Capsulation</a:t>
            </a:r>
            <a:r>
              <a:rPr lang="ru-RU" altLang="ko-KR" sz="1050" dirty="0">
                <a:latin typeface="Arial" pitchFamily="34" charset="0"/>
                <a:cs typeface="Arial" pitchFamily="34" charset="0"/>
              </a:rPr>
              <a:t>  позволяет сохранить природную форму клеток, благодаря чему они </a:t>
            </a:r>
            <a:r>
              <a:rPr lang="ru-RU" altLang="ko-KR" sz="105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более эффективны и способны лучше проникать в кожный покров.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2204864" y="3396166"/>
            <a:ext cx="4361877" cy="1985159"/>
          </a:xfrm>
          <a:prstGeom prst="rect">
            <a:avLst/>
          </a:prstGeom>
          <a:solidFill>
            <a:schemeClr val="accent5">
              <a:lumMod val="20000"/>
              <a:lumOff val="80000"/>
              <a:alpha val="7098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Полезные свойства;</a:t>
            </a:r>
            <a:r>
              <a:rPr lang="en-US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buFont typeface="Wingdings" pitchFamily="2" charset="2"/>
              <a:buChar char="l"/>
            </a:pPr>
            <a:r>
              <a:rPr lang="ru-RU" altLang="ko-KR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Улучшает регенерацию клеток эпидермиса</a:t>
            </a:r>
            <a:endParaRPr lang="en-US" altLang="ko-KR" sz="1000" b="1" dirty="0" smtClean="0">
              <a:solidFill>
                <a:srgbClr val="3523A3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Укрепляет структуру и защитную функцию </a:t>
            </a:r>
            <a:r>
              <a:rPr lang="ru-RU" altLang="ko-KR" sz="1000" b="1" dirty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кожи за счет воздействия на </a:t>
            </a:r>
            <a:r>
              <a:rPr lang="ru-RU" altLang="ko-KR" sz="1000" b="1" dirty="0" err="1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дермо-эпидермальное</a:t>
            </a:r>
            <a:r>
              <a:rPr lang="ru-RU" altLang="ko-KR" sz="1000" b="1" dirty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соединение</a:t>
            </a:r>
          </a:p>
          <a:p>
            <a:pPr marL="171450" indent="-171450">
              <a:buFont typeface="Wingdings" pitchFamily="2" charset="2"/>
              <a:buChar char="l"/>
            </a:pPr>
            <a:r>
              <a:rPr lang="ru-RU" altLang="ko-KR" sz="1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Восстановливает</a:t>
            </a:r>
            <a:r>
              <a:rPr lang="ru-RU" altLang="ko-KR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кожу после воздействия УФ-лучей</a:t>
            </a:r>
            <a:r>
              <a:rPr lang="en-US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уменьшает пигментацию и возвращает блеск)</a:t>
            </a:r>
            <a:r>
              <a:rPr lang="en-US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1450" indent="-171450">
              <a:buFont typeface="Wingdings" pitchFamily="2" charset="2"/>
              <a:buChar char="l"/>
            </a:pPr>
            <a:r>
              <a:rPr lang="ru-RU" altLang="ko-KR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Ускоряет процесс обновления кожи</a:t>
            </a:r>
            <a:endParaRPr lang="en-US" altLang="ko-KR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Обладает противовоспалительным эффектом</a:t>
            </a:r>
            <a:endParaRPr lang="en-US" altLang="ko-KR" sz="1000" b="1" dirty="0" smtClean="0">
              <a:solidFill>
                <a:srgbClr val="3523A3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Является мощным антиоксидантом</a:t>
            </a:r>
            <a:endParaRPr lang="en-US" altLang="ko-KR" sz="1000" b="1" dirty="0" smtClean="0">
              <a:solidFill>
                <a:srgbClr val="3523A3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Наполняет клетки жизненной силой</a:t>
            </a:r>
            <a:endParaRPr lang="en-US" altLang="ko-KR" sz="1000" b="1" dirty="0" smtClean="0">
              <a:solidFill>
                <a:srgbClr val="3523A3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l"/>
            </a:pP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Подавляет действие фермента </a:t>
            </a:r>
            <a:r>
              <a:rPr lang="ru-RU" altLang="ko-KR" sz="1000" b="1" dirty="0" err="1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тирозиназы</a:t>
            </a: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, благодаря чему отбеливает кожу</a:t>
            </a:r>
            <a:endParaRPr lang="en-US" altLang="ko-KR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4053" y="5364088"/>
            <a:ext cx="6192688" cy="376292"/>
          </a:xfrm>
          <a:prstGeom prst="rect">
            <a:avLst/>
          </a:prstGeom>
          <a:solidFill>
            <a:srgbClr val="3523A3"/>
          </a:solidFill>
          <a:ln w="19050">
            <a:noFill/>
          </a:ln>
        </p:spPr>
        <p:txBody>
          <a:bodyPr wrap="square" rtlCol="0" anchor="ctr" anchorCtr="0">
            <a:noAutofit/>
          </a:bodyPr>
          <a:lstStyle>
            <a:defPPr>
              <a:defRPr lang="ko-KR"/>
            </a:defPPr>
            <a:lvl1pPr algn="ctr">
              <a:defRPr sz="1100" b="1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defRPr>
            </a:lvl1pPr>
          </a:lstStyle>
          <a:p>
            <a:r>
              <a:rPr lang="ru-RU" altLang="ko-KR" dirty="0" smtClean="0"/>
              <a:t>Технология </a:t>
            </a:r>
            <a:r>
              <a:rPr lang="en-US" altLang="ko-KR" dirty="0" smtClean="0"/>
              <a:t>CELL </a:t>
            </a:r>
            <a:r>
              <a:rPr lang="en-US" altLang="ko-KR" dirty="0"/>
              <a:t>BIO Capsulation</a:t>
            </a:r>
            <a:r>
              <a:rPr lang="en-US" altLang="ko-KR" dirty="0" smtClean="0"/>
              <a:t>® </a:t>
            </a:r>
            <a:r>
              <a:rPr lang="ru-RU" altLang="ko-KR" dirty="0" smtClean="0"/>
              <a:t>, разработанная французской компанией </a:t>
            </a:r>
            <a:r>
              <a:rPr lang="ko-KR" altLang="en-US" dirty="0" smtClean="0"/>
              <a:t> </a:t>
            </a:r>
            <a:r>
              <a:rPr lang="en-US" altLang="ko-KR" dirty="0" smtClean="0"/>
              <a:t>Biotech Marine</a:t>
            </a:r>
            <a:endParaRPr lang="en-US" altLang="ko-KR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736" y="3687954"/>
            <a:ext cx="1893913" cy="138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156131" y="1242852"/>
            <a:ext cx="1609009" cy="2425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그림 2" descr="화면 캡처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07" r="-1907"/>
          <a:stretch/>
        </p:blipFill>
        <p:spPr>
          <a:xfrm>
            <a:off x="4365104" y="8270885"/>
            <a:ext cx="2343972" cy="87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070384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Ингредиенты </a:t>
            </a:r>
            <a:r>
              <a:rPr lang="ru-RU" altLang="ko-KR" b="1" dirty="0">
                <a:solidFill>
                  <a:srgbClr val="FF99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для клеточного </a:t>
            </a:r>
            <a:r>
              <a:rPr lang="ru-RU" altLang="ko-KR" b="1" dirty="0" smtClean="0">
                <a:solidFill>
                  <a:srgbClr val="FF99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восстановления</a:t>
            </a:r>
            <a:endParaRPr lang="ko-KR" altLang="en-US" b="1" dirty="0">
              <a:solidFill>
                <a:srgbClr val="FF99FF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6594" y="755576"/>
            <a:ext cx="6192688" cy="288032"/>
          </a:xfrm>
          <a:prstGeom prst="rect">
            <a:avLst/>
          </a:prstGeom>
          <a:solidFill>
            <a:srgbClr val="3523A3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ko-KR" sz="110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2. </a:t>
            </a:r>
            <a:r>
              <a:rPr lang="ru-RU" altLang="ko-KR" sz="1100" b="1" dirty="0" err="1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Биомиметическая</a:t>
            </a:r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 вода</a:t>
            </a:r>
            <a:endParaRPr lang="ko-KR" altLang="en-US" sz="1100" b="1" dirty="0" smtClean="0">
              <a:solidFill>
                <a:schemeClr val="bg1"/>
              </a:solidFill>
              <a:effectLst>
                <a:glow rad="1397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85232" y="1187624"/>
            <a:ext cx="6256136" cy="15127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30000"/>
              </a:lnSpc>
              <a:buFont typeface="Wingdings" pitchFamily="2" charset="2"/>
              <a:buChar char="v"/>
            </a:pPr>
            <a:r>
              <a:rPr lang="ru-RU" altLang="ko-KR" sz="105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Эксклюзивная </a:t>
            </a:r>
            <a:r>
              <a:rPr lang="ru-RU" altLang="ko-KR" sz="1050" b="1" dirty="0" err="1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биомиметическая</a:t>
            </a:r>
            <a:r>
              <a:rPr lang="ru-RU" altLang="ko-KR" sz="105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 вода</a:t>
            </a:r>
            <a:r>
              <a:rPr lang="ru-RU" altLang="ko-KR" sz="1050" b="1" dirty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– моментальный способ утолить жажду Вашей кожи!</a:t>
            </a:r>
            <a:r>
              <a:rPr lang="en-US" altLang="ko-KR" sz="105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Имеет структуру, сходную с человеческой.</a:t>
            </a:r>
            <a:endParaRPr lang="en-US" altLang="ko-KR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Быстро и глубоко проникает в кожу именно </a:t>
            </a:r>
            <a:r>
              <a:rPr lang="ru-RU" altLang="ko-KR" sz="1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тогда, когда ей необходимо 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увлажнение, благодаря чему кожный покров мгновенно насыщается влагой. </a:t>
            </a:r>
          </a:p>
          <a:p>
            <a:pPr marL="171450" indent="-171450" algn="just">
              <a:lnSpc>
                <a:spcPct val="130000"/>
              </a:lnSpc>
              <a:buFontTx/>
              <a:buChar char="-"/>
            </a:pP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За сутки мы теряем около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2.5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литров воды, богатой многообразием минералов и важных питательных веществ, в которых постоянно нуждается </a:t>
            </a:r>
            <a:r>
              <a:rPr lang="ru-RU" altLang="ko-KR" sz="1000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наа</a:t>
            </a:r>
            <a:r>
              <a:rPr lang="ru-RU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кожа</a:t>
            </a:r>
            <a:r>
              <a:rPr lang="en-US" altLang="ko-KR" sz="1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1052736" y="2594176"/>
            <a:ext cx="4209045" cy="1947680"/>
            <a:chOff x="88840" y="1236552"/>
            <a:chExt cx="4209045" cy="1947680"/>
          </a:xfrm>
        </p:grpSpPr>
        <p:pic>
          <p:nvPicPr>
            <p:cNvPr id="12" name="Picture 10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13147"/>
            <a:stretch/>
          </p:blipFill>
          <p:spPr bwMode="auto">
            <a:xfrm>
              <a:off x="88840" y="1280428"/>
              <a:ext cx="3729573" cy="190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그룹 6"/>
            <p:cNvGrpSpPr/>
            <p:nvPr/>
          </p:nvGrpSpPr>
          <p:grpSpPr>
            <a:xfrm>
              <a:off x="2217589" y="1236552"/>
              <a:ext cx="2080296" cy="1448308"/>
              <a:chOff x="2231131" y="1259632"/>
              <a:chExt cx="2080296" cy="1448308"/>
            </a:xfrm>
          </p:grpSpPr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4743" t="38026" r="72183" b="20775"/>
              <a:stretch/>
            </p:blipFill>
            <p:spPr bwMode="auto">
              <a:xfrm>
                <a:off x="2386550" y="1259632"/>
                <a:ext cx="1442005" cy="14483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" name="직사각형 13"/>
              <p:cNvSpPr/>
              <p:nvPr/>
            </p:nvSpPr>
            <p:spPr>
              <a:xfrm>
                <a:off x="2816028" y="1845220"/>
                <a:ext cx="666582" cy="3602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altLang="ko-KR" sz="900" dirty="0" err="1" smtClean="0">
                    <a:solidFill>
                      <a:schemeClr val="tx1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Биомиметическая</a:t>
                </a:r>
                <a:r>
                  <a:rPr lang="ru-RU" altLang="ko-KR" sz="900" dirty="0" smtClean="0">
                    <a:solidFill>
                      <a:schemeClr val="tx1"/>
                    </a:solidFill>
                    <a:latin typeface="Ebrima" pitchFamily="2" charset="0"/>
                    <a:ea typeface="Ebrima" pitchFamily="2" charset="0"/>
                    <a:cs typeface="Ebrima" pitchFamily="2" charset="0"/>
                  </a:rPr>
                  <a:t> вода</a:t>
                </a:r>
                <a:endParaRPr lang="ko-KR" altLang="en-US" sz="900" dirty="0">
                  <a:solidFill>
                    <a:schemeClr val="tx1"/>
                  </a:solidFill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4" name="타원 3"/>
              <p:cNvSpPr/>
              <p:nvPr/>
            </p:nvSpPr>
            <p:spPr>
              <a:xfrm>
                <a:off x="2927168" y="1297474"/>
                <a:ext cx="411321" cy="360040"/>
              </a:xfrm>
              <a:prstGeom prst="ellipse">
                <a:avLst/>
              </a:prstGeom>
              <a:solidFill>
                <a:schemeClr val="accent3"/>
              </a:solidFill>
            </p:spPr>
            <p:txBody>
              <a:bodyPr lIns="0" tIns="36000" rIns="0" bIns="36000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ko-KR" alt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793790" y="1341416"/>
                <a:ext cx="747464" cy="243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ko-KR" sz="90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Минералы</a:t>
                </a:r>
                <a:endParaRPr lang="ko-KR" altLang="en-US" sz="900" dirty="0" smtClean="0"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17" name="타원 16"/>
              <p:cNvSpPr/>
              <p:nvPr/>
            </p:nvSpPr>
            <p:spPr>
              <a:xfrm>
                <a:off x="2401194" y="1759292"/>
                <a:ext cx="411321" cy="360040"/>
              </a:xfrm>
              <a:prstGeom prst="ellipse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</p:spPr>
            <p:txBody>
              <a:bodyPr lIns="0" tIns="36000" rIns="0" bIns="36000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ko-KR" alt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타원 18"/>
              <p:cNvSpPr/>
              <p:nvPr/>
            </p:nvSpPr>
            <p:spPr>
              <a:xfrm>
                <a:off x="2541621" y="2347900"/>
                <a:ext cx="411321" cy="36004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 lIns="0" tIns="36000" rIns="0" bIns="36000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ko-KR" alt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타원 21"/>
              <p:cNvSpPr/>
              <p:nvPr/>
            </p:nvSpPr>
            <p:spPr>
              <a:xfrm>
                <a:off x="3348692" y="2338694"/>
                <a:ext cx="411321" cy="360040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txBody>
              <a:bodyPr lIns="0" tIns="36000" rIns="0" bIns="36000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ko-KR" alt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타원 22"/>
              <p:cNvSpPr/>
              <p:nvPr/>
            </p:nvSpPr>
            <p:spPr>
              <a:xfrm>
                <a:off x="3429000" y="1731789"/>
                <a:ext cx="411321" cy="36004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lIns="0" tIns="36000" rIns="0" bIns="36000" rtlCol="0" anchor="ctr">
                <a:noAutofit/>
              </a:bodyPr>
              <a:lstStyle/>
              <a:p>
                <a:pPr algn="ctr">
                  <a:lnSpc>
                    <a:spcPct val="150000"/>
                  </a:lnSpc>
                </a:pPr>
                <a:endParaRPr lang="ko-KR" altLang="en-US" sz="10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325399" y="1772918"/>
                <a:ext cx="986028" cy="243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ko-KR" sz="900" dirty="0" smtClean="0">
                    <a:latin typeface="Ebrima" pitchFamily="2" charset="0"/>
                    <a:ea typeface="Ebrima" pitchFamily="2" charset="0"/>
                    <a:cs typeface="Ebrima" pitchFamily="2" charset="0"/>
                  </a:rPr>
                  <a:t>Фосфолипиды</a:t>
                </a:r>
                <a:endParaRPr lang="ko-KR" altLang="en-US" sz="900" dirty="0" smtClean="0"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2231131" y="1726946"/>
                <a:ext cx="747464" cy="424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ko-KR" sz="900" dirty="0" smtClean="0">
                    <a:latin typeface="Ebrima" pitchFamily="2" charset="0"/>
                    <a:cs typeface="Ebrima" pitchFamily="2" charset="0"/>
                  </a:rPr>
                  <a:t>Аминокислоты</a:t>
                </a:r>
                <a:endParaRPr lang="ko-KR" altLang="en-US" sz="900" dirty="0" smtClean="0"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2341900" y="2389448"/>
                <a:ext cx="747464" cy="243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ko-KR" sz="900" dirty="0" smtClean="0">
                    <a:latin typeface="Ebrima" pitchFamily="2" charset="0"/>
                    <a:cs typeface="Ebrima" pitchFamily="2" charset="0"/>
                  </a:rPr>
                  <a:t>Протеин</a:t>
                </a:r>
                <a:endParaRPr lang="ko-KR" altLang="en-US" sz="900" dirty="0" smtClean="0">
                  <a:latin typeface="Ebrima" pitchFamily="2" charset="0"/>
                  <a:cs typeface="Ebrima" pitchFamily="2" charset="0"/>
                </a:endParaRPr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3185592" y="2386819"/>
                <a:ext cx="747464" cy="243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ru-RU" altLang="ko-KR" sz="900" dirty="0" smtClean="0">
                    <a:latin typeface="Ebrima" pitchFamily="2" charset="0"/>
                    <a:cs typeface="Ebrima" pitchFamily="2" charset="0"/>
                  </a:rPr>
                  <a:t>Пептиды</a:t>
                </a:r>
                <a:endParaRPr lang="ko-KR" altLang="en-US" sz="900" dirty="0" smtClean="0">
                  <a:latin typeface="Ebrima" pitchFamily="2" charset="0"/>
                  <a:cs typeface="Ebrima" pitchFamily="2" charset="0"/>
                </a:endParaRPr>
              </a:p>
            </p:txBody>
          </p:sp>
        </p:grpSp>
      </p:grpSp>
      <p:sp>
        <p:nvSpPr>
          <p:cNvPr id="28" name="직사각형 27"/>
          <p:cNvSpPr/>
          <p:nvPr/>
        </p:nvSpPr>
        <p:spPr>
          <a:xfrm>
            <a:off x="733880" y="4608547"/>
            <a:ext cx="5154695" cy="722505"/>
          </a:xfrm>
          <a:prstGeom prst="rect">
            <a:avLst/>
          </a:prstGeom>
          <a:solidFill>
            <a:schemeClr val="accent5">
              <a:lumMod val="20000"/>
              <a:lumOff val="80000"/>
              <a:alpha val="7098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ru-RU" altLang="ko-KR" sz="105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Полезные свойства:</a:t>
            </a:r>
            <a:r>
              <a:rPr lang="en-US" altLang="ko-KR" sz="105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l"/>
            </a:pPr>
            <a:r>
              <a:rPr lang="ru-RU" altLang="ko-KR" sz="105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Поддерживает синтез коллагена и эластина в коже</a:t>
            </a:r>
            <a:endParaRPr lang="en-US" altLang="ko-KR" sz="1050" b="1" dirty="0" smtClean="0">
              <a:solidFill>
                <a:srgbClr val="3523A3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lnSpc>
                <a:spcPct val="130000"/>
              </a:lnSpc>
              <a:buFont typeface="Wingdings" pitchFamily="2" charset="2"/>
              <a:buChar char="l"/>
            </a:pPr>
            <a:r>
              <a:rPr lang="ru-RU" altLang="ko-KR" sz="105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Ускоряет процесс обновления кожи, оказывает отбеливающий</a:t>
            </a:r>
            <a:r>
              <a:rPr lang="ru-RU" altLang="ko-KR" sz="1050" b="1" dirty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эффект</a:t>
            </a:r>
            <a:r>
              <a:rPr lang="en-US" altLang="ko-KR" sz="105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47" t="57127" r="50000" b="16366"/>
          <a:stretch/>
        </p:blipFill>
        <p:spPr bwMode="auto">
          <a:xfrm>
            <a:off x="722577" y="7133265"/>
            <a:ext cx="2608471" cy="175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3" t="29700" r="50394" b="43700"/>
          <a:stretch/>
        </p:blipFill>
        <p:spPr bwMode="auto">
          <a:xfrm>
            <a:off x="702298" y="5329558"/>
            <a:ext cx="5208308" cy="178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430" t="29907" r="49981" b="43586"/>
          <a:stretch/>
        </p:blipFill>
        <p:spPr bwMode="auto">
          <a:xfrm>
            <a:off x="3336904" y="7137787"/>
            <a:ext cx="2659899" cy="1755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698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Ингредиенты</a:t>
            </a:r>
            <a:r>
              <a:rPr lang="ru-RU" altLang="ko-KR" b="1" dirty="0" smtClean="0">
                <a:solidFill>
                  <a:srgbClr val="FF99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 для укрепления межклеточных связей</a:t>
            </a:r>
            <a:endParaRPr lang="ko-KR" altLang="en-US" b="1" dirty="0">
              <a:solidFill>
                <a:srgbClr val="FF99FF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594" y="755576"/>
            <a:ext cx="6192688" cy="288032"/>
          </a:xfrm>
          <a:prstGeom prst="rect">
            <a:avLst/>
          </a:prstGeom>
          <a:solidFill>
            <a:srgbClr val="3523A3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Система имитации липидов </a:t>
            </a:r>
            <a:r>
              <a:rPr lang="ru-RU" altLang="ko-KR" sz="1100" b="1" dirty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для укрепления  </a:t>
            </a:r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защитного </a:t>
            </a:r>
            <a:r>
              <a:rPr lang="ru-RU" altLang="ko-KR" sz="1100" b="1" dirty="0" err="1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эпидермального</a:t>
            </a:r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 </a:t>
            </a:r>
            <a:r>
              <a:rPr lang="ru-RU" altLang="ko-KR" sz="1100" b="1" dirty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барьера </a:t>
            </a:r>
            <a:endParaRPr lang="ko-KR" altLang="en-US" sz="1100" b="1" dirty="0" smtClean="0">
              <a:solidFill>
                <a:schemeClr val="bg1"/>
              </a:solidFill>
              <a:effectLst>
                <a:glow rad="1397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594" y="1175172"/>
            <a:ext cx="2540358" cy="173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6952" y="1175172"/>
            <a:ext cx="36430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Барьерная </a:t>
            </a:r>
            <a:r>
              <a:rPr lang="ru-RU" altLang="ko-KR" sz="1000" b="1" dirty="0">
                <a:latin typeface="Arial" pitchFamily="34" charset="0"/>
                <a:cs typeface="Arial" pitchFamily="34" charset="0"/>
              </a:rPr>
              <a:t>функция кожи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защищает от бактерий и удерживает внутри кожного покрова важные для него вещества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При ее ослаблении кожа становится легкоуязвимой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обезвоженной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ko-KR" sz="1000" u="sng" dirty="0" smtClean="0">
                <a:latin typeface="Arial" pitchFamily="34" charset="0"/>
                <a:cs typeface="Arial" pitchFamily="34" charset="0"/>
              </a:rPr>
              <a:t>в результате чего значительно прогрессирует процесс старения</a:t>
            </a:r>
            <a:r>
              <a:rPr lang="en-US" altLang="ko-KR" sz="1000" u="sng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>
              <a:lnSpc>
                <a:spcPct val="120000"/>
              </a:lnSpc>
            </a:pPr>
            <a:endParaRPr lang="en-US" altLang="ko-KR" sz="1000" u="sng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ru-RU" altLang="ko-KR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Прочные связи между клетками кожи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– залог ее мощной барьерной функции. Межклеточные липиды играют ключевую роль для придания им крепости и стабильности.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862" y="6802059"/>
            <a:ext cx="6091324" cy="90024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50" b="1" dirty="0">
                <a:latin typeface="Arial" pitchFamily="34" charset="0"/>
                <a:cs typeface="Arial" pitchFamily="34" charset="0"/>
              </a:rPr>
              <a:t>В разработку линии </a:t>
            </a:r>
            <a:r>
              <a:rPr lang="ru-RU" altLang="ko-KR" sz="1050" b="1" dirty="0" err="1">
                <a:latin typeface="Arial" pitchFamily="34" charset="0"/>
                <a:cs typeface="Arial" pitchFamily="34" charset="0"/>
              </a:rPr>
              <a:t>Cell</a:t>
            </a:r>
            <a:r>
              <a:rPr lang="ru-RU" altLang="ko-KR" sz="105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b="1" dirty="0" err="1">
                <a:latin typeface="Arial" pitchFamily="34" charset="0"/>
                <a:cs typeface="Arial" pitchFamily="34" charset="0"/>
              </a:rPr>
              <a:t>Renew</a:t>
            </a:r>
            <a:r>
              <a:rPr lang="ru-RU" altLang="ko-KR" sz="105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50" b="1" dirty="0" err="1">
                <a:latin typeface="Arial" pitchFamily="34" charset="0"/>
                <a:cs typeface="Arial" pitchFamily="34" charset="0"/>
              </a:rPr>
              <a:t>Bio</a:t>
            </a:r>
            <a:r>
              <a:rPr lang="ru-RU" altLang="ko-KR" sz="1050" b="1" dirty="0">
                <a:latin typeface="Arial" pitchFamily="34" charset="0"/>
                <a:cs typeface="Arial" pitchFamily="34" charset="0"/>
              </a:rPr>
              <a:t> внедрена </a:t>
            </a:r>
            <a:r>
              <a:rPr lang="ru-RU" altLang="ko-KR" sz="1050" b="1" dirty="0" err="1">
                <a:latin typeface="Arial" pitchFamily="34" charset="0"/>
                <a:cs typeface="Arial" pitchFamily="34" charset="0"/>
              </a:rPr>
              <a:t>биомиметическая</a:t>
            </a:r>
            <a:r>
              <a:rPr lang="ru-RU" altLang="ko-KR" sz="1050" b="1" dirty="0">
                <a:latin typeface="Arial" pitchFamily="34" charset="0"/>
                <a:cs typeface="Arial" pitchFamily="34" charset="0"/>
              </a:rPr>
              <a:t> технология для рекомбинации нескольких составляющих естественных липидов кожи. Имитированные липиды прекрасно воспринимаются кожей, что </a:t>
            </a:r>
            <a:r>
              <a:rPr lang="ru-RU" altLang="ko-KR" sz="1050" b="1" dirty="0" smtClean="0">
                <a:latin typeface="Arial" pitchFamily="34" charset="0"/>
                <a:cs typeface="Arial" pitchFamily="34" charset="0"/>
              </a:rPr>
              <a:t>укрепляет </a:t>
            </a:r>
            <a:r>
              <a:rPr lang="ru-RU" altLang="ko-KR" sz="1050" b="1" dirty="0">
                <a:latin typeface="Arial" pitchFamily="34" charset="0"/>
                <a:cs typeface="Arial" pitchFamily="34" charset="0"/>
              </a:rPr>
              <a:t>межклеточные связи и </a:t>
            </a:r>
            <a:r>
              <a:rPr lang="ru-RU" altLang="ko-KR" sz="1050" b="1" dirty="0" smtClean="0">
                <a:latin typeface="Arial" pitchFamily="34" charset="0"/>
                <a:cs typeface="Arial" pitchFamily="34" charset="0"/>
              </a:rPr>
              <a:t>улучшает функцию </a:t>
            </a:r>
            <a:r>
              <a:rPr lang="ru-RU" altLang="ko-KR" sz="1050" b="1" dirty="0">
                <a:latin typeface="Arial" pitchFamily="34" charset="0"/>
                <a:cs typeface="Arial" pitchFamily="34" charset="0"/>
              </a:rPr>
              <a:t>коммуникации между </a:t>
            </a:r>
            <a:r>
              <a:rPr lang="ru-RU" altLang="ko-KR" sz="1050" b="1" dirty="0" smtClean="0">
                <a:latin typeface="Arial" pitchFamily="34" charset="0"/>
                <a:cs typeface="Arial" pitchFamily="34" charset="0"/>
              </a:rPr>
              <a:t>клетками, а </a:t>
            </a:r>
            <a:r>
              <a:rPr lang="ru-RU" altLang="ko-KR" sz="1050" b="1" smtClean="0">
                <a:latin typeface="Arial" pitchFamily="34" charset="0"/>
                <a:cs typeface="Arial" pitchFamily="34" charset="0"/>
              </a:rPr>
              <a:t>следовательно обмен </a:t>
            </a:r>
            <a:r>
              <a:rPr lang="ru-RU" altLang="ko-KR" sz="1050" b="1" dirty="0" smtClean="0">
                <a:latin typeface="Arial" pitchFamily="34" charset="0"/>
                <a:cs typeface="Arial" pitchFamily="34" charset="0"/>
              </a:rPr>
              <a:t>веществ.</a:t>
            </a:r>
            <a:endParaRPr lang="ko-KR" altLang="en-US" sz="1050" b="1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차트 6"/>
          <p:cNvGraphicFramePr/>
          <p:nvPr>
            <p:extLst>
              <p:ext uri="{D42A27DB-BD31-4B8C-83A1-F6EECF244321}">
                <p14:modId xmlns:p14="http://schemas.microsoft.com/office/powerpoint/2010/main" xmlns="" val="4137850217"/>
              </p:ext>
            </p:extLst>
          </p:nvPr>
        </p:nvGraphicFramePr>
        <p:xfrm>
          <a:off x="0" y="3169963"/>
          <a:ext cx="325405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차트 7"/>
          <p:cNvGraphicFramePr/>
          <p:nvPr>
            <p:extLst>
              <p:ext uri="{D42A27DB-BD31-4B8C-83A1-F6EECF244321}">
                <p14:modId xmlns:p14="http://schemas.microsoft.com/office/powerpoint/2010/main" xmlns="" val="3511095841"/>
              </p:ext>
            </p:extLst>
          </p:nvPr>
        </p:nvGraphicFramePr>
        <p:xfrm>
          <a:off x="3452334" y="3215866"/>
          <a:ext cx="3361042" cy="1944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92696" y="3059832"/>
            <a:ext cx="1224136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Естественные липиды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6649" y="3059832"/>
            <a:ext cx="1224136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Имитируемые липиды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7814" y="3822442"/>
            <a:ext cx="589756" cy="394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VS.</a:t>
            </a:r>
            <a:endParaRPr lang="ko-KR" altLang="en-US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11" t="15304" r="38968" b="59647"/>
          <a:stretch/>
        </p:blipFill>
        <p:spPr bwMode="auto">
          <a:xfrm>
            <a:off x="515999" y="5347086"/>
            <a:ext cx="2059963" cy="97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0661" y="5275123"/>
            <a:ext cx="1806218" cy="115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오른쪽 화살표 14"/>
          <p:cNvSpPr/>
          <p:nvPr/>
        </p:nvSpPr>
        <p:spPr>
          <a:xfrm>
            <a:off x="3579835" y="5730874"/>
            <a:ext cx="360040" cy="1964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 rot="19745508">
            <a:off x="762208" y="5419073"/>
            <a:ext cx="288032" cy="1038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타원 16"/>
          <p:cNvSpPr/>
          <p:nvPr/>
        </p:nvSpPr>
        <p:spPr>
          <a:xfrm rot="18721238">
            <a:off x="1909124" y="5303024"/>
            <a:ext cx="315412" cy="127239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9160" y="5302328"/>
            <a:ext cx="1881434" cy="1141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오른쪽 화살표 18"/>
          <p:cNvSpPr/>
          <p:nvPr/>
        </p:nvSpPr>
        <p:spPr>
          <a:xfrm>
            <a:off x="5540696" y="5709464"/>
            <a:ext cx="360040" cy="19642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56595" y="6457592"/>
            <a:ext cx="603697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900" b="1" u="sng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В результате структура кожи становится более плотной и выравнивается, приобретает упругость и эластичность</a:t>
            </a:r>
            <a:r>
              <a:rPr lang="en-US" altLang="ko-KR" sz="900" b="1" u="sng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ko-KR" altLang="en-US" sz="900" b="1" u="sng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83" t="29568" r="55834" b="40864"/>
          <a:stretch/>
        </p:blipFill>
        <p:spPr bwMode="auto">
          <a:xfrm>
            <a:off x="4383725" y="7703573"/>
            <a:ext cx="2040052" cy="142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44823" y="7702306"/>
            <a:ext cx="2079923" cy="1422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2860661" y="7971850"/>
            <a:ext cx="792088" cy="5608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1535881" y="7658534"/>
            <a:ext cx="2388866" cy="14828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3581485" y="805376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 smtClean="0"/>
              <a:t>Zoom in</a:t>
            </a:r>
            <a:endParaRPr lang="ko-KR" altLang="en-US" sz="1000" b="1" dirty="0"/>
          </a:p>
        </p:txBody>
      </p:sp>
      <p:sp>
        <p:nvSpPr>
          <p:cNvPr id="25" name="직사각형 24"/>
          <p:cNvSpPr/>
          <p:nvPr/>
        </p:nvSpPr>
        <p:spPr>
          <a:xfrm>
            <a:off x="4313939" y="7632562"/>
            <a:ext cx="2179625" cy="15088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직선 화살표 연결선 25"/>
          <p:cNvCxnSpPr>
            <a:stCxn id="22" idx="3"/>
          </p:cNvCxnSpPr>
          <p:nvPr/>
        </p:nvCxnSpPr>
        <p:spPr>
          <a:xfrm>
            <a:off x="3652749" y="8252278"/>
            <a:ext cx="65246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7843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Ингредиенты </a:t>
            </a:r>
            <a:r>
              <a:rPr lang="ru-RU" altLang="ko-KR" b="1" dirty="0" smtClean="0">
                <a:solidFill>
                  <a:srgbClr val="FF99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для придания коже объема</a:t>
            </a:r>
            <a:endParaRPr lang="ko-KR" altLang="en-US" b="1" dirty="0">
              <a:solidFill>
                <a:srgbClr val="FF99FF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7155" t="56351" r="33561" b="25079"/>
          <a:stretch/>
        </p:blipFill>
        <p:spPr bwMode="auto">
          <a:xfrm>
            <a:off x="4694389" y="1247682"/>
            <a:ext cx="1829339" cy="65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3889" y="5270775"/>
            <a:ext cx="1152764" cy="1547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3982" y="5276159"/>
            <a:ext cx="1185077" cy="154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오른쪽 화살표 8"/>
          <p:cNvSpPr/>
          <p:nvPr/>
        </p:nvSpPr>
        <p:spPr>
          <a:xfrm>
            <a:off x="4246786" y="5752612"/>
            <a:ext cx="279734" cy="342039"/>
          </a:xfrm>
          <a:prstGeom prst="right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485861" y="4716016"/>
            <a:ext cx="5782758" cy="415498"/>
          </a:xfrm>
          <a:prstGeom prst="rect">
            <a:avLst/>
          </a:prstGeom>
          <a:noFill/>
          <a:ln>
            <a:solidFill>
              <a:srgbClr val="381A8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ko-KR" sz="1050" b="1" dirty="0" smtClean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применяется </a:t>
            </a:r>
            <a:r>
              <a:rPr lang="en-US" altLang="ko-KR" sz="1050" b="1" dirty="0" smtClean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1% </a:t>
            </a:r>
            <a:r>
              <a:rPr lang="ru-RU" altLang="ko-KR" sz="1050" b="1" dirty="0" smtClean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ингредиента </a:t>
            </a:r>
            <a:r>
              <a:rPr lang="en-US" altLang="ko-KR" sz="1050" b="1" dirty="0" smtClean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of </a:t>
            </a:r>
            <a:r>
              <a:rPr lang="en-US" altLang="ko-KR" sz="1050" b="1" dirty="0" err="1" smtClean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Voluform</a:t>
            </a:r>
            <a:r>
              <a:rPr lang="en-US" altLang="ko-KR" sz="1050" b="1" dirty="0" smtClean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</a:p>
          <a:p>
            <a:pPr algn="ctr"/>
            <a:r>
              <a:rPr lang="ru-RU" altLang="ko-KR" sz="1050" b="1" i="1" u="sng" dirty="0" smtClean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через 56 дней происходит увеличение объема на </a:t>
            </a:r>
            <a:r>
              <a:rPr lang="en-US" altLang="ko-KR" sz="1050" b="1" i="1" u="sng" dirty="0" smtClean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83%</a:t>
            </a:r>
            <a:endParaRPr lang="en-US" altLang="ko-KR" sz="1050" b="1" i="1" u="sng" dirty="0">
              <a:solidFill>
                <a:srgbClr val="3523A3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6024" y="1024515"/>
            <a:ext cx="4653136" cy="10233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50" dirty="0" smtClean="0">
                <a:latin typeface="Arial" pitchFamily="34" charset="0"/>
                <a:cs typeface="Arial" pitchFamily="34" charset="0"/>
              </a:rPr>
              <a:t>Новая технология придания четких контуров лицевому каркасу</a:t>
            </a:r>
            <a:r>
              <a:rPr lang="en-US" altLang="ko-KR" sz="105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228600" indent="-228600" algn="just">
              <a:buFont typeface="+mj-lt"/>
              <a:buAutoNum type="arabicParenR"/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Аминокислота изолейцин 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+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пальмовое дерево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устойчивая и безопасная формула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  <a:p>
            <a:pPr marL="228600" indent="-228600" algn="just">
              <a:buFont typeface="+mj-lt"/>
              <a:buAutoNum type="arabicParenR"/>
            </a:pPr>
            <a:r>
              <a:rPr lang="ru-RU" altLang="ko-KR" sz="1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Использование липидов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направлено на стареющие жировые клетки, повышают их объем и сохраняют функции, таким образом омолаживая их.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03" t="29445" r="22102" b="39248"/>
          <a:stretch/>
        </p:blipFill>
        <p:spPr bwMode="auto">
          <a:xfrm>
            <a:off x="606957" y="2231970"/>
            <a:ext cx="5773479" cy="210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76991" y="2703891"/>
            <a:ext cx="153429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Здоровые, молодые жировые клетки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93152" y="2703891"/>
            <a:ext cx="1620636" cy="459003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Жировые клетки после возрастных изменений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81128" y="2621353"/>
            <a:ext cx="1770846" cy="538545"/>
          </a:xfrm>
          <a:prstGeom prst="rect">
            <a:avLst/>
          </a:prstGeom>
          <a:solidFill>
            <a:schemeClr val="bg1"/>
          </a:solidFill>
        </p:spPr>
        <p:txBody>
          <a:bodyPr wrap="square" lIns="72000" rIns="72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Ингредиент </a:t>
            </a:r>
            <a:r>
              <a:rPr lang="en-US" altLang="ko-KR" sz="1000" b="1" dirty="0" err="1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Voluform</a:t>
            </a:r>
            <a:r>
              <a:rPr lang="en-US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(0.005%) </a:t>
            </a:r>
          </a:p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добавляется к постаревшим клеткам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386653" y="4067944"/>
            <a:ext cx="2004303" cy="5385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72000" rIns="72000" rtlCol="0" anchor="ctr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Происходит восстановление и омоложение  </a:t>
            </a:r>
            <a:r>
              <a:rPr lang="en-US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30% </a:t>
            </a:r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жировых клеток</a:t>
            </a:r>
            <a:r>
              <a:rPr lang="en-US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ko-KR" altLang="en-US" sz="1000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그룹 20"/>
          <p:cNvGrpSpPr/>
          <p:nvPr/>
        </p:nvGrpSpPr>
        <p:grpSpPr>
          <a:xfrm>
            <a:off x="346111" y="5131514"/>
            <a:ext cx="2709585" cy="2367448"/>
            <a:chOff x="346111" y="5228888"/>
            <a:chExt cx="2709585" cy="2367448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1563" t="34548" r="50099" b="28295"/>
            <a:stretch/>
          </p:blipFill>
          <p:spPr bwMode="auto">
            <a:xfrm>
              <a:off x="676991" y="5228889"/>
              <a:ext cx="2378705" cy="23674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346111" y="5228889"/>
              <a:ext cx="1620636" cy="2792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ko-KR" sz="1000" dirty="0" smtClean="0">
                  <a:latin typeface="Arial" pitchFamily="34" charset="0"/>
                  <a:cs typeface="Arial" pitchFamily="34" charset="0"/>
                </a:rPr>
                <a:t>До</a:t>
              </a:r>
              <a:r>
                <a:rPr lang="en-US" altLang="ko-KR" sz="10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ko-KR" altLang="en-US" sz="1000" dirty="0" smtClean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930608" y="5228888"/>
              <a:ext cx="1125088" cy="27921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72000" rIns="72000" rtlCol="0" anchor="ctr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ru-RU" altLang="ko-KR" sz="1000" dirty="0" smtClean="0">
                  <a:latin typeface="Arial" pitchFamily="34" charset="0"/>
                  <a:cs typeface="Arial" pitchFamily="34" charset="0"/>
                </a:rPr>
                <a:t>После</a:t>
              </a:r>
              <a:endParaRPr lang="ko-KR" altLang="en-US" sz="10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36712" y="7814807"/>
            <a:ext cx="2271593" cy="738664"/>
          </a:xfrm>
          <a:prstGeom prst="rect">
            <a:avLst/>
          </a:prstGeom>
          <a:noFill/>
          <a:ln>
            <a:solidFill>
              <a:srgbClr val="381A8E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ko-KR" sz="1050" b="1" dirty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применяется 1% ингредиента </a:t>
            </a:r>
            <a:r>
              <a:rPr lang="ru-RU" altLang="ko-KR" sz="1050" b="1" dirty="0" err="1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of</a:t>
            </a:r>
            <a:r>
              <a:rPr lang="ru-RU" altLang="ko-KR" sz="1050" b="1" dirty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ru-RU" altLang="ko-KR" sz="1050" b="1" dirty="0" err="1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Voluform</a:t>
            </a:r>
            <a:r>
              <a:rPr lang="ru-RU" altLang="ko-KR" sz="1050" b="1" dirty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endParaRPr lang="en-US" altLang="ko-KR" sz="1050" b="1" dirty="0" smtClean="0">
              <a:solidFill>
                <a:srgbClr val="3523A3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algn="ctr"/>
            <a:r>
              <a:rPr lang="ru-RU" altLang="ko-KR" sz="1050" b="1" i="1" u="sng" dirty="0" smtClean="0">
                <a:solidFill>
                  <a:srgbClr val="3523A3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толщина эпидермиса возрастает на 6%</a:t>
            </a:r>
            <a:endParaRPr lang="en-US" altLang="ko-KR" sz="1050" b="1" i="1" u="sng" dirty="0">
              <a:solidFill>
                <a:srgbClr val="3523A3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458" t="46071" r="19271" b="28089"/>
          <a:stretch/>
        </p:blipFill>
        <p:spPr bwMode="auto">
          <a:xfrm>
            <a:off x="3609147" y="7223837"/>
            <a:ext cx="1885074" cy="1920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오른쪽 화살표 21"/>
          <p:cNvSpPr/>
          <p:nvPr/>
        </p:nvSpPr>
        <p:spPr>
          <a:xfrm>
            <a:off x="3135668" y="7814807"/>
            <a:ext cx="483143" cy="435512"/>
          </a:xfrm>
          <a:prstGeom prst="rightArrow">
            <a:avLst/>
          </a:prstGeom>
          <a:solidFill>
            <a:srgbClr val="381A8E"/>
          </a:solidFill>
        </p:spPr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8268" y="755576"/>
            <a:ext cx="6192688" cy="288032"/>
          </a:xfrm>
          <a:prstGeom prst="rect">
            <a:avLst/>
          </a:prstGeom>
          <a:solidFill>
            <a:srgbClr val="3523A3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Специальный ингредиент </a:t>
            </a:r>
            <a:r>
              <a:rPr lang="en-US" altLang="ko-KR" sz="1100" b="1" dirty="0" err="1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Voluform</a:t>
            </a:r>
            <a:r>
              <a:rPr lang="en-US" altLang="ko-KR" sz="110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 </a:t>
            </a:r>
            <a:r>
              <a:rPr lang="ru-RU" altLang="ko-KR" sz="110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для сохранения овала лица</a:t>
            </a:r>
            <a:endParaRPr lang="ko-KR" altLang="en-US" sz="1100" b="1" dirty="0" smtClean="0">
              <a:solidFill>
                <a:schemeClr val="bg1"/>
              </a:solidFill>
              <a:effectLst>
                <a:glow rad="139700">
                  <a:schemeClr val="accent6">
                    <a:lumMod val="60000"/>
                    <a:lumOff val="40000"/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997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07504"/>
            <a:ext cx="6741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Специальный ингредиент в составе </a:t>
            </a:r>
            <a:r>
              <a:rPr lang="ru-RU" altLang="ko-KR" sz="1400" b="1" dirty="0" smtClean="0">
                <a:solidFill>
                  <a:srgbClr val="FF99FF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крема для кожи вокруг глаз</a:t>
            </a:r>
            <a:endParaRPr lang="ko-KR" altLang="en-US" sz="1400" b="1" dirty="0">
              <a:solidFill>
                <a:srgbClr val="FF99FF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594" y="755576"/>
            <a:ext cx="6192688" cy="288032"/>
          </a:xfrm>
          <a:prstGeom prst="rect">
            <a:avLst/>
          </a:prstGeom>
          <a:solidFill>
            <a:srgbClr val="3523A3"/>
          </a:solidFill>
          <a:ln w="19050"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ko-KR" sz="1050" b="1" dirty="0" err="1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Effipulp</a:t>
            </a:r>
            <a:r>
              <a:rPr lang="en-US" altLang="ko-KR" sz="105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 [</a:t>
            </a:r>
            <a:r>
              <a:rPr lang="ru-RU" altLang="ko-KR" sz="105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пептид авокадо</a:t>
            </a:r>
            <a:r>
              <a:rPr lang="en-US" altLang="ko-KR" sz="105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] : </a:t>
            </a:r>
            <a:r>
              <a:rPr lang="ru-RU" altLang="ko-KR" sz="1050" b="1" dirty="0" smtClean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технология </a:t>
            </a:r>
            <a:r>
              <a:rPr lang="ru-RU" altLang="ko-KR" sz="1050" b="1" dirty="0">
                <a:solidFill>
                  <a:schemeClr val="bg1"/>
                </a:solidFill>
                <a:latin typeface="Arial" pitchFamily="34" charset="0"/>
                <a:ea typeface="바탕"/>
                <a:cs typeface="Arial" pitchFamily="34" charset="0"/>
              </a:rPr>
              <a:t>интенсивного увлажнения для достижения дополнительного объема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2656" y="1187624"/>
            <a:ext cx="6316626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Effipulp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– специальный ингредиент, извлекаемый из авокадо.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Его основные преимущества: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; </a:t>
            </a:r>
          </a:p>
          <a:p>
            <a:pPr marL="228600" indent="-228600" algn="just">
              <a:lnSpc>
                <a:spcPct val="150000"/>
              </a:lnSpc>
              <a:buFont typeface="+mj-ea"/>
              <a:buAutoNum type="circleNumDbPlain"/>
            </a:pPr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Повышает синтез </a:t>
            </a:r>
            <a:r>
              <a:rPr lang="ru-RU" altLang="ko-KR" sz="1000" b="1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гиалуроновой</a:t>
            </a:r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кислоты, благодаря </a:t>
            </a:r>
            <a:r>
              <a:rPr lang="ru-RU" altLang="ko-KR" sz="10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чему </a:t>
            </a:r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значительно </a:t>
            </a:r>
            <a:r>
              <a:rPr lang="ru-RU" altLang="ko-KR" sz="1000" b="1" dirty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выравнивается </a:t>
            </a:r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рельеф кожи.</a:t>
            </a:r>
            <a:endParaRPr lang="en-US" altLang="ko-KR" sz="1000" b="1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Среди фруктов авокадо изобилует содержанием минералов и витаминов 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(11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 витаминов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 + 14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минералов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высокий уровень содержания протеина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Увлажняет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придает объем.</a:t>
            </a:r>
            <a:endParaRPr lang="en-US" altLang="ko-KR" sz="1000" b="1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Защищает кожу от агрессивной внешней среды и является прекрасным антиоксидантом.</a:t>
            </a:r>
            <a:endParaRPr lang="ko-KR" altLang="en-US" sz="1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5506" y="2987824"/>
            <a:ext cx="2193456" cy="1475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10" t="55312" r="46875" b="21481"/>
          <a:stretch/>
        </p:blipFill>
        <p:spPr bwMode="auto">
          <a:xfrm>
            <a:off x="72008" y="2987824"/>
            <a:ext cx="4562056" cy="1787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18"/>
          <p:cNvGrpSpPr>
            <a:grpSpLocks/>
          </p:cNvGrpSpPr>
          <p:nvPr/>
        </p:nvGrpSpPr>
        <p:grpSpPr bwMode="auto">
          <a:xfrm>
            <a:off x="260648" y="5004048"/>
            <a:ext cx="3417777" cy="1584176"/>
            <a:chOff x="431" y="1508"/>
            <a:chExt cx="3017" cy="1106"/>
          </a:xfrm>
          <a:noFill/>
        </p:grpSpPr>
        <p:pic>
          <p:nvPicPr>
            <p:cNvPr id="8" name="Picture 4" descr="Filaggrine_00303_délipidé placebo 3h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508"/>
              <a:ext cx="1475" cy="11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pic>
          <p:nvPicPr>
            <p:cNvPr id="9" name="Picture 5" descr="Filaggrine_00323_délipidé pep avocat 3h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508"/>
              <a:ext cx="1475" cy="110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10" name="Text Box 12"/>
            <p:cNvSpPr txBox="1">
              <a:spLocks noChangeArrowheads="1"/>
            </p:cNvSpPr>
            <p:nvPr/>
          </p:nvSpPr>
          <p:spPr bwMode="auto">
            <a:xfrm>
              <a:off x="439" y="1510"/>
              <a:ext cx="553" cy="200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fr-FR" altLang="ko-KR" sz="825" b="1" dirty="0">
                  <a:solidFill>
                    <a:schemeClr val="bg1"/>
                  </a:solidFill>
                </a:rPr>
                <a:t>Placebo</a:t>
              </a:r>
            </a:p>
          </p:txBody>
        </p:sp>
        <p:sp>
          <p:nvSpPr>
            <p:cNvPr id="11" name="Text Box 13"/>
            <p:cNvSpPr txBox="1">
              <a:spLocks noChangeArrowheads="1"/>
            </p:cNvSpPr>
            <p:nvPr/>
          </p:nvSpPr>
          <p:spPr bwMode="auto">
            <a:xfrm>
              <a:off x="1973" y="1510"/>
              <a:ext cx="934" cy="211"/>
            </a:xfrm>
            <a:prstGeom prst="rect">
              <a:avLst/>
            </a:prstGeom>
            <a:grpFill/>
            <a:ln w="19050" algn="ctr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fr-FR" altLang="ko-KR" sz="900" b="1" dirty="0">
                  <a:solidFill>
                    <a:schemeClr val="bg1"/>
                  </a:solidFill>
                </a:rPr>
                <a:t>Effipulp</a:t>
              </a:r>
              <a:r>
                <a:rPr lang="en-US" altLang="ko-KR" sz="900" b="1" baseline="30000" dirty="0">
                  <a:solidFill>
                    <a:schemeClr val="bg1"/>
                  </a:solidFill>
                  <a:cs typeface="Arial" panose="020B0604020202020204" pitchFamily="34" charset="0"/>
                </a:rPr>
                <a:t>®</a:t>
              </a:r>
              <a:r>
                <a:rPr lang="fr-FR" altLang="ko-KR" sz="900" b="1" dirty="0">
                  <a:solidFill>
                    <a:schemeClr val="bg1"/>
                  </a:solidFill>
                </a:rPr>
                <a:t>  0.6%</a:t>
              </a:r>
            </a:p>
          </p:txBody>
        </p:sp>
      </p:grpSp>
      <p:sp>
        <p:nvSpPr>
          <p:cNvPr id="12" name="오른쪽 화살표 11"/>
          <p:cNvSpPr/>
          <p:nvPr/>
        </p:nvSpPr>
        <p:spPr>
          <a:xfrm>
            <a:off x="1751566" y="5796136"/>
            <a:ext cx="360040" cy="23899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2007487" y="5400892"/>
            <a:ext cx="1883565" cy="516826"/>
          </a:xfrm>
          <a:prstGeom prst="roundRect">
            <a:avLst/>
          </a:prstGeom>
          <a:noFill/>
          <a:ln w="19050">
            <a:solidFill>
              <a:srgbClr val="CC0099"/>
            </a:solidFill>
          </a:ln>
        </p:spPr>
        <p:txBody>
          <a:bodyPr lIns="0" tIns="36000" rIns="0" bIns="3600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ko-KR" altLang="en-US" sz="1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직선 화살표 연결선 14"/>
          <p:cNvCxnSpPr>
            <a:stCxn id="13" idx="3"/>
          </p:cNvCxnSpPr>
          <p:nvPr/>
        </p:nvCxnSpPr>
        <p:spPr>
          <a:xfrm>
            <a:off x="3891052" y="5659305"/>
            <a:ext cx="360040" cy="0"/>
          </a:xfrm>
          <a:prstGeom prst="straightConnector1">
            <a:avLst/>
          </a:prstGeom>
          <a:ln>
            <a:solidFill>
              <a:srgbClr val="CC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251092" y="5225201"/>
            <a:ext cx="2562284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Повышаются толщина и крепость эпидермиса</a:t>
            </a:r>
            <a:r>
              <a:rPr lang="en-US" altLang="ko-KR" sz="10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ko-KR" sz="1000" b="1" dirty="0" smtClean="0">
                <a:latin typeface="Arial" pitchFamily="34" charset="0"/>
                <a:cs typeface="Arial" pitchFamily="34" charset="0"/>
              </a:rPr>
              <a:t>широкие поры становятся менее заметными, а кожа более гладкой и помолодевшей.</a:t>
            </a:r>
            <a:endParaRPr lang="en-US" altLang="ko-KR" sz="10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92" y="6588224"/>
            <a:ext cx="6561400" cy="206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5648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14787060"/>
              </p:ext>
            </p:extLst>
          </p:nvPr>
        </p:nvGraphicFramePr>
        <p:xfrm>
          <a:off x="52199" y="755576"/>
          <a:ext cx="6617160" cy="8208912"/>
        </p:xfrm>
        <a:graphic>
          <a:graphicData uri="http://schemas.openxmlformats.org/drawingml/2006/table">
            <a:tbl>
              <a:tblPr firstCol="1" bandRow="1">
                <a:tableStyleId>{2A488322-F2BA-4B5B-9748-0D474271808F}</a:tableStyleId>
              </a:tblPr>
              <a:tblGrid>
                <a:gridCol w="1072545"/>
                <a:gridCol w="936104"/>
                <a:gridCol w="216024"/>
                <a:gridCol w="4392487"/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Продукт</a:t>
                      </a:r>
                      <a:endParaRPr lang="ko-KR" altLang="en-US" sz="110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23A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Изображение</a:t>
                      </a: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latinLnBrk="1"/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Основная функция</a:t>
                      </a:r>
                      <a:r>
                        <a:rPr lang="en-US" altLang="ko-KR" sz="1000" dirty="0" smtClean="0">
                          <a:latin typeface="Arial" pitchFamily="34" charset="0"/>
                          <a:cs typeface="Arial" pitchFamily="34" charset="0"/>
                        </a:rPr>
                        <a:t>/</a:t>
                      </a:r>
                      <a:r>
                        <a:rPr lang="ru-RU" altLang="ko-KR" sz="1000" dirty="0" smtClean="0">
                          <a:latin typeface="Arial" pitchFamily="34" charset="0"/>
                          <a:cs typeface="Arial" pitchFamily="34" charset="0"/>
                        </a:rPr>
                        <a:t>коммерческие аргументы</a:t>
                      </a:r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175641"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ru-RU" altLang="ko-KR" sz="1100" u="sng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Коммерческие аргументы</a:t>
                      </a: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23A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Миллион клеток </a:t>
                      </a:r>
                      <a:r>
                        <a:rPr lang="ru-RU" altLang="ko-KR" sz="1000" b="1" dirty="0" err="1" smtClean="0">
                          <a:latin typeface="Arial" pitchFamily="34" charset="0"/>
                          <a:cs typeface="Arial" pitchFamily="34" charset="0"/>
                        </a:rPr>
                        <a:t>эрингиума</a:t>
                      </a:r>
                      <a:r>
                        <a:rPr lang="ru-RU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, извлеченных передовым методом </a:t>
                      </a:r>
                      <a:r>
                        <a:rPr lang="ru-RU" altLang="ko-KR" sz="1000" b="1" dirty="0" err="1" smtClean="0">
                          <a:latin typeface="Arial" pitchFamily="34" charset="0"/>
                          <a:cs typeface="Arial" pitchFamily="34" charset="0"/>
                        </a:rPr>
                        <a:t>биокапсуляции</a:t>
                      </a:r>
                      <a:r>
                        <a:rPr lang="ru-RU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ru-RU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впечатляюще улучшает состояние клеток кожи.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Эксклюзивная </a:t>
                      </a:r>
                      <a:r>
                        <a:rPr lang="ru-RU" altLang="ko-KR" sz="1000" b="0" dirty="0" err="1" smtClean="0">
                          <a:latin typeface="Arial" pitchFamily="34" charset="0"/>
                          <a:cs typeface="Arial" pitchFamily="34" charset="0"/>
                        </a:rPr>
                        <a:t>биомиметическая</a:t>
                      </a:r>
                      <a:r>
                        <a:rPr lang="ru-RU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 вода, структура которой сходна с человеческой, глубоко проникает и мгновенно впитывается.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Специальный ингредиент </a:t>
                      </a:r>
                      <a:r>
                        <a:rPr lang="ru-RU" altLang="ko-KR" sz="1000" b="1" dirty="0" err="1" smtClean="0">
                          <a:latin typeface="Arial" pitchFamily="34" charset="0"/>
                          <a:cs typeface="Arial" pitchFamily="34" charset="0"/>
                        </a:rPr>
                        <a:t>Voluform</a:t>
                      </a:r>
                      <a:r>
                        <a:rPr lang="ru-RU" altLang="ko-KR" sz="1000" b="1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сохраняет овал лица и препятствует провисанию кожи.</a:t>
                      </a:r>
                    </a:p>
                    <a:p>
                      <a:pPr marL="171450" indent="-171450" algn="just">
                        <a:lnSpc>
                          <a:spcPct val="100000"/>
                        </a:lnSpc>
                        <a:buFont typeface="Wingdings" pitchFamily="2" charset="2"/>
                        <a:buChar char="ü"/>
                      </a:pPr>
                      <a:r>
                        <a:rPr lang="ru-RU" altLang="ko-KR" sz="1000" b="0" dirty="0" smtClean="0">
                          <a:latin typeface="Arial" pitchFamily="34" charset="0"/>
                          <a:cs typeface="Arial" pitchFamily="34" charset="0"/>
                        </a:rPr>
                        <a:t>Система укрепления межклеточных связей посредством имитированных липидов.</a:t>
                      </a:r>
                    </a:p>
                  </a:txBody>
                  <a:tcPr marL="36000" marR="10800" marT="10800" marB="10800" anchor="ctr"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05660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Тоник</a:t>
                      </a:r>
                      <a:endParaRPr lang="ko-KR" altLang="en-US" sz="11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2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Эмульсия</a:t>
                      </a:r>
                      <a:endParaRPr lang="ko-KR" altLang="en-US" sz="11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2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0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20000"/>
                        </a:lnSpc>
                      </a:pPr>
                      <a:endParaRPr lang="ko-KR" altLang="en-US" sz="1000" b="1" u="none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6561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Эссенция</a:t>
                      </a:r>
                      <a:r>
                        <a:rPr lang="en-US" altLang="ko-KR" sz="1100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ko-KR" altLang="en-US" sz="11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2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0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Font typeface="Wingdings" pitchFamily="2" charset="2"/>
                        <a:buNone/>
                      </a:pPr>
                      <a:endParaRPr lang="en-US" altLang="ko-KR" sz="1000" b="0" baseline="0" dirty="0" smtClean="0">
                        <a:solidFill>
                          <a:schemeClr val="dk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Крем для глаз</a:t>
                      </a:r>
                      <a:endParaRPr lang="ko-KR" altLang="en-US" sz="11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2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 latinLnBrk="1">
                        <a:lnSpc>
                          <a:spcPct val="130000"/>
                        </a:lnSpc>
                        <a:buFont typeface="Wingdings" pitchFamily="2" charset="2"/>
                        <a:buNone/>
                      </a:pPr>
                      <a:endParaRPr lang="en-US" altLang="ko-KR" sz="1000" b="1" u="none" dirty="0" smtClean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3681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100" dirty="0" smtClean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Крем для лица</a:t>
                      </a:r>
                      <a:endParaRPr lang="ko-KR" altLang="en-US" sz="1100" dirty="0" smtClean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523A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endParaRPr lang="ko-KR" altLang="en-US" sz="1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0800" marR="10800" marT="10800" marB="10800" anchor="ctr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endParaRPr lang="en-US" altLang="ko-KR" sz="1000" b="0" u="none" baseline="0" dirty="0" smtClean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  <a:sym typeface="Wingdings" pitchFamily="2" charset="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Features of Each Product 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33770" y="2326095"/>
            <a:ext cx="31226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Стимулирующий кожу тоник с питательной текстурой</a:t>
            </a:r>
            <a:r>
              <a:rPr lang="en-US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Благодаря специальной формуле быстро и легко поглощается кожей, мгновенно повышая уровень ее увлажнения.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26991" b="97886" l="4234" r="38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45" t="26568" r="56910" b="1053"/>
          <a:stretch/>
        </p:blipFill>
        <p:spPr bwMode="auto">
          <a:xfrm>
            <a:off x="1175630" y="3213909"/>
            <a:ext cx="515647" cy="119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6991" b="97886" l="4234" r="38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545" t="26568" r="56910" b="1053"/>
          <a:stretch/>
        </p:blipFill>
        <p:spPr bwMode="auto">
          <a:xfrm>
            <a:off x="1196898" y="2177768"/>
            <a:ext cx="473847" cy="109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" descr="C:\Users\user\Desktop\더샘\담당\셀리뉴AD\교육자료\imag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colorTemperature colorTemp="72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353" t="24201" r="23633" b="24010"/>
          <a:stretch/>
        </p:blipFill>
        <p:spPr bwMode="auto">
          <a:xfrm>
            <a:off x="2329031" y="2326095"/>
            <a:ext cx="1233103" cy="862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user\Desktop\더샘\담당\셀리뉴AD\교육자료\imaged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342" t="16643" r="23039" b="13460"/>
          <a:stretch/>
        </p:blipFill>
        <p:spPr bwMode="auto">
          <a:xfrm rot="16200000">
            <a:off x="2492128" y="3213462"/>
            <a:ext cx="857274" cy="11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519154" y="3511064"/>
            <a:ext cx="31226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Эмульсия, изготовленная при помощи  </a:t>
            </a:r>
            <a:r>
              <a:rPr lang="ru-RU" altLang="ko-KR" sz="1000" b="1" dirty="0" err="1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микрокапельной</a:t>
            </a:r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технологии.</a:t>
            </a:r>
            <a:endParaRPr lang="en-US" altLang="ko-KR" sz="1000" b="1" dirty="0" smtClean="0">
              <a:solidFill>
                <a:srgbClr val="CC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Содержит крошечные частички, что обеспечивает изумительное впитывание.</a:t>
            </a:r>
            <a:endParaRPr lang="en-US" altLang="ko-KR" sz="10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" descr="C:\Users\user\Desktop\더샘\담당\셀리뉴AD\교육자료\imagedddd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75" t="36676" r="21061" b="26648"/>
          <a:stretch/>
        </p:blipFill>
        <p:spPr bwMode="auto">
          <a:xfrm rot="10800000">
            <a:off x="2368393" y="4879940"/>
            <a:ext cx="1108929" cy="77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634158" y="7700779"/>
            <a:ext cx="2970237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9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Крем для лица - завершающий этап ухода за возрастной кожей, в результате которого она приобретает объем.</a:t>
            </a:r>
            <a:r>
              <a:rPr lang="en-US" altLang="ko-KR" sz="9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altLang="ko-KR" sz="900" dirty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липидов: </a:t>
            </a:r>
            <a:r>
              <a:rPr lang="ru-RU" altLang="ko-KR" sz="900" dirty="0">
                <a:latin typeface="Arial" pitchFamily="34" charset="0"/>
                <a:cs typeface="Arial" pitchFamily="34" charset="0"/>
              </a:rPr>
              <a:t>направлено на стареющие жировые клетки,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они повышают </a:t>
            </a:r>
            <a:r>
              <a:rPr lang="ru-RU" altLang="ko-KR" sz="900" dirty="0">
                <a:latin typeface="Arial" pitchFamily="34" charset="0"/>
                <a:cs typeface="Arial" pitchFamily="34" charset="0"/>
              </a:rPr>
              <a:t>их объем и сохраняют функции, таким образом омолаживая их. </a:t>
            </a:r>
          </a:p>
          <a:p>
            <a:r>
              <a:rPr lang="en-US" altLang="ko-KR" sz="9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В комплекте специальный  мультифункциональный </a:t>
            </a:r>
            <a:r>
              <a:rPr lang="ru-RU" altLang="ko-KR" sz="900" dirty="0" err="1" smtClean="0">
                <a:latin typeface="Arial" pitchFamily="34" charset="0"/>
                <a:cs typeface="Arial" pitchFamily="34" charset="0"/>
              </a:rPr>
              <a:t>лифтинг-массажер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.</a:t>
            </a:r>
            <a:endParaRPr lang="en-US" altLang="ko-KR" sz="9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Picture 4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73341" b="96844" l="72973" r="91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1" t="70523" r="7355"/>
          <a:stretch/>
        </p:blipFill>
        <p:spPr bwMode="auto">
          <a:xfrm>
            <a:off x="1361083" y="6163774"/>
            <a:ext cx="749130" cy="77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73341" b="96844" l="72973" r="9151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2921" t="70523" r="7355"/>
          <a:stretch/>
        </p:blipFill>
        <p:spPr bwMode="auto">
          <a:xfrm>
            <a:off x="1272367" y="7956732"/>
            <a:ext cx="885933" cy="913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 descr="C:\Users\user\Desktop\imag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ackgroundRemoval t="9886" b="77941" l="5607" r="981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529438" flipV="1">
            <a:off x="1285229" y="7524505"/>
            <a:ext cx="860210" cy="58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user\Desktop\더샘\담당\셀리뉴AD\교육자료\imagedd.jpg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056" t="38918" r="11961" b="22163"/>
          <a:stretch/>
        </p:blipFill>
        <p:spPr bwMode="auto">
          <a:xfrm>
            <a:off x="2392344" y="6444208"/>
            <a:ext cx="1097350" cy="758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3452273" y="4480514"/>
            <a:ext cx="33340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Укрепляющая эссенция</a:t>
            </a:r>
            <a:r>
              <a:rPr lang="en-US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Сравним футбольный мяч и мяч для игры на пляже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Первый из них более крепкий, что позволяет ему сохранять форму долгое время, второй – легко сжимается, и он может стать расплющенным после непродолжительной игры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 Для чего это сравнение?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Эссенция укрепляет межклеточные связи, повышая плотность и крепость кожного покрова подобно футбольному мячу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ackgroundRemoval t="26991" b="97886" l="4234" r="387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568" r="56910" b="1054"/>
          <a:stretch/>
        </p:blipFill>
        <p:spPr bwMode="auto">
          <a:xfrm>
            <a:off x="695916" y="4469664"/>
            <a:ext cx="995361" cy="1154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 descr="C:\Users\user\Desktop\더샘\담당\셀리뉴AD\교육자료\imageddd.jpg"/>
          <p:cNvPicPr>
            <a:picLocks noChangeAspect="1" noChangeArrowheads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colorTemperature colorTemp="88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54" t="34434" r="30358" b="31131"/>
          <a:stretch/>
        </p:blipFill>
        <p:spPr bwMode="auto">
          <a:xfrm>
            <a:off x="2399128" y="7785834"/>
            <a:ext cx="1158444" cy="75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557571" y="6055028"/>
            <a:ext cx="31226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Крем для кожи вокруг глаз с формулой высокой плотности восстанавливает объем и разглаживает морщины</a:t>
            </a:r>
            <a:r>
              <a:rPr lang="en-US" altLang="ko-KR" sz="1000" b="1" dirty="0" smtClean="0">
                <a:solidFill>
                  <a:srgbClr val="CC0099"/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algn="just"/>
            <a:r>
              <a:rPr lang="ru-RU" altLang="ko-KR" sz="1000" dirty="0" smtClean="0">
                <a:latin typeface="Arial" pitchFamily="34" charset="0"/>
                <a:cs typeface="Arial" pitchFamily="34" charset="0"/>
              </a:rPr>
              <a:t>Густая текстура оказывает обильное и длительное увлажнение, в то время как основные ингредиенты устраняют дряблость</a:t>
            </a: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.  </a:t>
            </a:r>
          </a:p>
          <a:p>
            <a:pPr algn="just">
              <a:lnSpc>
                <a:spcPct val="120000"/>
              </a:lnSpc>
            </a:pP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altLang="ko-KR" sz="1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Effipulp</a:t>
            </a: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– специальный ингредиент для формулы крема, повышающий синтез </a:t>
            </a:r>
            <a:r>
              <a:rPr lang="ru-RU" altLang="ko-KR" sz="10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гиалуроновой</a:t>
            </a:r>
            <a:r>
              <a:rPr lang="ru-RU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кислоты</a:t>
            </a:r>
            <a:r>
              <a:rPr lang="en-US" altLang="ko-KR" sz="1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ko-KR" altLang="en-US" sz="1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3702" y="8561956"/>
            <a:ext cx="903892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60ml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283702" y="6972157"/>
            <a:ext cx="903892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30ml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61083" y="5579300"/>
            <a:ext cx="903892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60ml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516996" y="3834229"/>
            <a:ext cx="903892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150ml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488452" y="2815510"/>
            <a:ext cx="903892" cy="260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ko-KR" sz="1000" dirty="0" smtClean="0">
                <a:latin typeface="Arial" pitchFamily="34" charset="0"/>
                <a:cs typeface="Arial" pitchFamily="34" charset="0"/>
              </a:rPr>
              <a:t>150ml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4465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2008" y="107504"/>
            <a:ext cx="6741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b="1" dirty="0" err="1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Массажер</a:t>
            </a: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, оказывающий на кожу </a:t>
            </a:r>
            <a:r>
              <a:rPr lang="ru-RU" altLang="ko-KR" b="1" dirty="0" err="1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лифтинг</a:t>
            </a:r>
            <a:r>
              <a:rPr lang="ru-RU" altLang="ko-KR" b="1" dirty="0" smtClean="0">
                <a:solidFill>
                  <a:schemeClr val="bg1"/>
                </a:solidFill>
                <a:latin typeface="Arial" pitchFamily="34" charset="0"/>
                <a:ea typeface="Arial Unicode MS" pitchFamily="50" charset="-127"/>
                <a:cs typeface="Arial" pitchFamily="34" charset="0"/>
              </a:rPr>
              <a:t>-эффект.</a:t>
            </a:r>
            <a:endParaRPr lang="ko-KR" altLang="en-US" b="1" dirty="0">
              <a:solidFill>
                <a:schemeClr val="bg1"/>
              </a:solidFill>
              <a:latin typeface="Arial" pitchFamily="34" charset="0"/>
              <a:ea typeface="Arial Unicode MS" pitchFamily="50" charset="-127"/>
              <a:cs typeface="Arial" pitchFamily="34" charset="0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3635896" y="867553"/>
            <a:ext cx="3024336" cy="3277220"/>
            <a:chOff x="755576" y="905384"/>
            <a:chExt cx="3024336" cy="3277220"/>
          </a:xfrm>
        </p:grpSpPr>
        <p:sp>
          <p:nvSpPr>
            <p:cNvPr id="5" name="직사각형 4"/>
            <p:cNvSpPr/>
            <p:nvPr/>
          </p:nvSpPr>
          <p:spPr>
            <a:xfrm>
              <a:off x="755576" y="908720"/>
              <a:ext cx="3024336" cy="30963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6" name="Picture 2" descr="C:\Users\user\Desktop\ima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backgroundRemoval t="9886" b="77941" l="5607" r="981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7253673">
              <a:off x="677404" y="1315036"/>
              <a:ext cx="3277220" cy="2457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타원 6"/>
            <p:cNvSpPr/>
            <p:nvPr/>
          </p:nvSpPr>
          <p:spPr>
            <a:xfrm>
              <a:off x="1178659" y="3216269"/>
              <a:ext cx="504056" cy="504056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타원 7"/>
            <p:cNvSpPr/>
            <p:nvPr/>
          </p:nvSpPr>
          <p:spPr>
            <a:xfrm rot="18300067">
              <a:off x="884192" y="1834537"/>
              <a:ext cx="2230853" cy="603842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타원 8"/>
            <p:cNvSpPr/>
            <p:nvPr/>
          </p:nvSpPr>
          <p:spPr>
            <a:xfrm rot="16679472">
              <a:off x="1918652" y="1588739"/>
              <a:ext cx="1517081" cy="1053404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타원 9"/>
            <p:cNvSpPr/>
            <p:nvPr/>
          </p:nvSpPr>
          <p:spPr>
            <a:xfrm rot="18564909">
              <a:off x="2121973" y="2708238"/>
              <a:ext cx="1156564" cy="479861"/>
            </a:xfrm>
            <a:prstGeom prst="ellipse">
              <a:avLst/>
            </a:prstGeom>
            <a:noFill/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50667" y="3283631"/>
              <a:ext cx="360040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4</a:t>
              </a:r>
              <a:endParaRPr lang="ko-KR" alt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430687" y="2543993"/>
              <a:ext cx="360040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 smtClean="0"/>
                <a:t>2</a:t>
              </a:r>
              <a:endParaRPr lang="ko-KR" alt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26695" y="1951792"/>
              <a:ext cx="360040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638599" y="2913325"/>
              <a:ext cx="360040" cy="369332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3</a:t>
              </a:r>
              <a:endParaRPr lang="ko-KR" altLang="en-US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10868" y="1283832"/>
            <a:ext cx="2823815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ru-RU" altLang="ko-KR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Улучшение общего состояния кожи</a:t>
            </a:r>
            <a:endParaRPr lang="en-US" altLang="ko-KR" sz="11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ru-RU" altLang="ko-KR" sz="11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Лифтинг</a:t>
            </a:r>
            <a:r>
              <a:rPr lang="ru-RU" altLang="ko-KR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-эффект</a:t>
            </a:r>
            <a:endParaRPr lang="en-US" altLang="ko-KR" sz="11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ru-RU" altLang="ko-KR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Уход за </a:t>
            </a:r>
            <a:r>
              <a:rPr lang="en-US" altLang="ko-KR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V</a:t>
            </a:r>
            <a:r>
              <a:rPr lang="ru-RU" altLang="ko-KR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-зоной лица</a:t>
            </a:r>
            <a:endParaRPr lang="en-US" altLang="ko-KR" sz="11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/>
            </a:pPr>
            <a:r>
              <a:rPr lang="ru-RU" altLang="ko-KR" sz="1100" b="1" dirty="0" err="1" smtClean="0">
                <a:latin typeface="Ebrima" pitchFamily="2" charset="0"/>
                <a:ea typeface="Ebrima" pitchFamily="2" charset="0"/>
                <a:cs typeface="Ebrima" pitchFamily="2" charset="0"/>
              </a:rPr>
              <a:t>Спатула</a:t>
            </a:r>
            <a:r>
              <a:rPr lang="ru-RU" altLang="ko-KR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-приспособление для нанесения средства</a:t>
            </a:r>
            <a:r>
              <a:rPr lang="en-US" altLang="ko-KR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ru-RU" altLang="ko-KR" sz="1100" b="1" dirty="0" smtClean="0">
                <a:latin typeface="Ebrima" pitchFamily="2" charset="0"/>
                <a:ea typeface="Ebrima" pitchFamily="2" charset="0"/>
                <a:cs typeface="Ebrima" pitchFamily="2" charset="0"/>
              </a:rPr>
              <a:t>на кожу</a:t>
            </a:r>
            <a:endParaRPr lang="en-US" altLang="ko-KR" sz="1100" b="1" dirty="0" smtClean="0"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36" y="827584"/>
            <a:ext cx="3053779" cy="4335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06730" y="877783"/>
            <a:ext cx="3135962" cy="261594"/>
          </a:xfrm>
          <a:prstGeom prst="rect">
            <a:avLst/>
          </a:prstGeom>
          <a:noFill/>
        </p:spPr>
        <p:txBody>
          <a:bodyPr wrap="square" lIns="91424" tIns="45712" rIns="91424" bIns="45712" rtlCol="0">
            <a:spAutoFit/>
          </a:bodyPr>
          <a:lstStyle/>
          <a:p>
            <a:r>
              <a:rPr lang="ru-RU" altLang="ko-KR" sz="11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Четыре</a:t>
            </a:r>
            <a:r>
              <a:rPr lang="en-US" altLang="ko-KR" sz="11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 </a:t>
            </a:r>
            <a:r>
              <a:rPr lang="ru-RU" altLang="ko-KR" sz="11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функции </a:t>
            </a:r>
            <a:r>
              <a:rPr lang="ru-RU" altLang="ko-KR" sz="1100" b="1" dirty="0" err="1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лифтинг-массажера</a:t>
            </a:r>
            <a:r>
              <a:rPr lang="ru-RU" altLang="ko-KR" sz="1100" b="1" dirty="0" smtClean="0">
                <a:solidFill>
                  <a:schemeClr val="bg1"/>
                </a:solidFill>
                <a:latin typeface="Ebrima" pitchFamily="2" charset="0"/>
                <a:ea typeface="Ebrima" pitchFamily="2" charset="0"/>
                <a:cs typeface="Ebrima" pitchFamily="2" charset="0"/>
              </a:rPr>
              <a:t>.</a:t>
            </a:r>
            <a:endParaRPr lang="en-US" altLang="ko-KR" sz="1100" b="1" dirty="0">
              <a:solidFill>
                <a:schemeClr val="bg1"/>
              </a:solidFill>
              <a:latin typeface="Ebrima" pitchFamily="2" charset="0"/>
              <a:ea typeface="Ebrima" pitchFamily="2" charset="0"/>
              <a:cs typeface="Ebrima" pitchFamily="2" charset="0"/>
            </a:endParaRPr>
          </a:p>
        </p:txBody>
      </p:sp>
      <p:grpSp>
        <p:nvGrpSpPr>
          <p:cNvPr id="49" name="그룹 48"/>
          <p:cNvGrpSpPr/>
          <p:nvPr/>
        </p:nvGrpSpPr>
        <p:grpSpPr>
          <a:xfrm>
            <a:off x="1273050" y="4214878"/>
            <a:ext cx="4909246" cy="2178855"/>
            <a:chOff x="1284184" y="4193345"/>
            <a:chExt cx="4461774" cy="1780014"/>
          </a:xfrm>
        </p:grpSpPr>
        <p:pic>
          <p:nvPicPr>
            <p:cNvPr id="19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4184" y="4193345"/>
              <a:ext cx="1424548" cy="1769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 descr="C:\Users\user\Desktop\image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 xmlns="">
                    <a14:imgLayer r:embed="rId7">
                      <a14:imgEffect>
                        <a14:backgroundRemoval t="9886" b="77941" l="5607" r="981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20113318" flipV="1">
              <a:off x="1928432" y="4721191"/>
              <a:ext cx="782182" cy="53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6925" y="4203466"/>
              <a:ext cx="1424548" cy="1769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1410" y="4200505"/>
              <a:ext cx="1424548" cy="1769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3" name="직선 화살표 연결선 22"/>
            <p:cNvCxnSpPr/>
            <p:nvPr/>
          </p:nvCxnSpPr>
          <p:spPr>
            <a:xfrm flipV="1">
              <a:off x="2076272" y="4885251"/>
              <a:ext cx="288032" cy="19304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직선 화살표 연결선 23"/>
            <p:cNvCxnSpPr/>
            <p:nvPr/>
          </p:nvCxnSpPr>
          <p:spPr>
            <a:xfrm flipV="1">
              <a:off x="2076272" y="5006191"/>
              <a:ext cx="288032" cy="193040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화살표 연결선 24"/>
            <p:cNvCxnSpPr/>
            <p:nvPr/>
          </p:nvCxnSpPr>
          <p:spPr>
            <a:xfrm flipV="1">
              <a:off x="1996458" y="5158104"/>
              <a:ext cx="347038" cy="23830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직선 화살표 연결선 25"/>
            <p:cNvCxnSpPr/>
            <p:nvPr/>
          </p:nvCxnSpPr>
          <p:spPr>
            <a:xfrm flipH="1" flipV="1">
              <a:off x="1541503" y="4893068"/>
              <a:ext cx="289589" cy="192383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직선 화살표 연결선 26"/>
            <p:cNvCxnSpPr/>
            <p:nvPr/>
          </p:nvCxnSpPr>
          <p:spPr>
            <a:xfrm flipH="1" flipV="1">
              <a:off x="1567429" y="5043785"/>
              <a:ext cx="237736" cy="15544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직선 화살표 연결선 27"/>
            <p:cNvCxnSpPr/>
            <p:nvPr/>
          </p:nvCxnSpPr>
          <p:spPr>
            <a:xfrm flipH="1" flipV="1">
              <a:off x="1624403" y="5238389"/>
              <a:ext cx="309410" cy="15802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 descr="C:\Users\user\Desktop\image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9886" b="77941" l="5607" r="981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0638429" flipH="1" flipV="1">
              <a:off x="3067124" y="4379448"/>
              <a:ext cx="746085" cy="5359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0" name="직선 화살표 연결선 29"/>
            <p:cNvCxnSpPr/>
            <p:nvPr/>
          </p:nvCxnSpPr>
          <p:spPr>
            <a:xfrm flipV="1">
              <a:off x="3448792" y="4441962"/>
              <a:ext cx="0" cy="389234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화살표 연결선 30"/>
            <p:cNvCxnSpPr/>
            <p:nvPr/>
          </p:nvCxnSpPr>
          <p:spPr>
            <a:xfrm flipV="1">
              <a:off x="3576719" y="4441962"/>
              <a:ext cx="0" cy="30948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화살표 연결선 31"/>
            <p:cNvCxnSpPr/>
            <p:nvPr/>
          </p:nvCxnSpPr>
          <p:spPr>
            <a:xfrm flipV="1">
              <a:off x="3703175" y="4481834"/>
              <a:ext cx="0" cy="30948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직선 화살표 연결선 32"/>
            <p:cNvCxnSpPr/>
            <p:nvPr/>
          </p:nvCxnSpPr>
          <p:spPr>
            <a:xfrm flipV="1">
              <a:off x="3300408" y="4444429"/>
              <a:ext cx="0" cy="30948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화살표 연결선 33"/>
            <p:cNvCxnSpPr/>
            <p:nvPr/>
          </p:nvCxnSpPr>
          <p:spPr>
            <a:xfrm flipV="1">
              <a:off x="3185270" y="4491902"/>
              <a:ext cx="0" cy="30948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5" name="Picture 2" descr="C:\Users\user\Desktop\imag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9886" b="77941" l="5607" r="981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19692995">
              <a:off x="4748735" y="5312311"/>
              <a:ext cx="782182" cy="5544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2" descr="C:\Users\user\Desktop\image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 xmlns="">
                    <a14:imgLayer r:embed="rId13">
                      <a14:imgEffect>
                        <a14:backgroundRemoval t="9886" b="77941" l="5607" r="9816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6428870">
              <a:off x="3254290" y="4980049"/>
              <a:ext cx="728934" cy="5166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37" name="직선 화살표 연결선 36"/>
            <p:cNvCxnSpPr/>
            <p:nvPr/>
          </p:nvCxnSpPr>
          <p:spPr>
            <a:xfrm flipV="1">
              <a:off x="3576719" y="5043785"/>
              <a:ext cx="248016" cy="11431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직선 화살표 연결선 37"/>
            <p:cNvCxnSpPr>
              <a:stCxn id="36" idx="2"/>
            </p:cNvCxnSpPr>
            <p:nvPr/>
          </p:nvCxnSpPr>
          <p:spPr>
            <a:xfrm flipH="1" flipV="1">
              <a:off x="3054945" y="5043786"/>
              <a:ext cx="316957" cy="118433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직선 화살표 연결선 38"/>
            <p:cNvCxnSpPr/>
            <p:nvPr/>
          </p:nvCxnSpPr>
          <p:spPr>
            <a:xfrm flipV="1">
              <a:off x="4978026" y="5147888"/>
              <a:ext cx="354956" cy="33052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직선 화살표 연결선 39"/>
            <p:cNvCxnSpPr/>
            <p:nvPr/>
          </p:nvCxnSpPr>
          <p:spPr>
            <a:xfrm flipH="1" flipV="1">
              <a:off x="4596552" y="5162219"/>
              <a:ext cx="360382" cy="32044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/>
            <p:cNvCxnSpPr/>
            <p:nvPr/>
          </p:nvCxnSpPr>
          <p:spPr>
            <a:xfrm flipH="1">
              <a:off x="5139826" y="5158105"/>
              <a:ext cx="168078" cy="721473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직선 화살표 연결선 41"/>
            <p:cNvCxnSpPr/>
            <p:nvPr/>
          </p:nvCxnSpPr>
          <p:spPr>
            <a:xfrm>
              <a:off x="4626634" y="5199231"/>
              <a:ext cx="150109" cy="68034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직선 화살표 연결선 42"/>
            <p:cNvCxnSpPr/>
            <p:nvPr/>
          </p:nvCxnSpPr>
          <p:spPr>
            <a:xfrm flipV="1">
              <a:off x="1950157" y="4753918"/>
              <a:ext cx="369366" cy="21076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직선 화살표 연결선 43"/>
            <p:cNvCxnSpPr/>
            <p:nvPr/>
          </p:nvCxnSpPr>
          <p:spPr>
            <a:xfrm>
              <a:off x="1933813" y="4602596"/>
              <a:ext cx="385710" cy="148855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직선 화살표 연결선 44"/>
            <p:cNvCxnSpPr/>
            <p:nvPr/>
          </p:nvCxnSpPr>
          <p:spPr>
            <a:xfrm>
              <a:off x="1950157" y="4455986"/>
              <a:ext cx="369366" cy="221037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직선 화살표 연결선 45"/>
            <p:cNvCxnSpPr/>
            <p:nvPr/>
          </p:nvCxnSpPr>
          <p:spPr>
            <a:xfrm flipH="1">
              <a:off x="1577622" y="4774994"/>
              <a:ext cx="356191" cy="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직선 화살표 연결선 46"/>
            <p:cNvCxnSpPr/>
            <p:nvPr/>
          </p:nvCxnSpPr>
          <p:spPr>
            <a:xfrm flipH="1">
              <a:off x="1600438" y="4602596"/>
              <a:ext cx="289588" cy="121091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직선 화살표 연결선 47"/>
            <p:cNvCxnSpPr/>
            <p:nvPr/>
          </p:nvCxnSpPr>
          <p:spPr>
            <a:xfrm flipH="1">
              <a:off x="1599473" y="4481834"/>
              <a:ext cx="289588" cy="195039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/>
          <p:cNvSpPr txBox="1"/>
          <p:nvPr/>
        </p:nvSpPr>
        <p:spPr>
          <a:xfrm>
            <a:off x="1256180" y="6490135"/>
            <a:ext cx="231640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/>
              <a:t>1</a:t>
            </a:r>
            <a:endParaRPr lang="ko-KR" altLang="en-US" sz="1100" dirty="0"/>
          </a:p>
        </p:txBody>
      </p:sp>
      <p:sp>
        <p:nvSpPr>
          <p:cNvPr id="51" name="TextBox 50"/>
          <p:cNvSpPr txBox="1"/>
          <p:nvPr/>
        </p:nvSpPr>
        <p:spPr>
          <a:xfrm>
            <a:off x="1513446" y="6390108"/>
            <a:ext cx="146846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9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Восстанавливающий уход</a:t>
            </a:r>
            <a:endParaRPr lang="ko-KR" altLang="en-US" sz="900" b="1" dirty="0" smtClean="0">
              <a:solidFill>
                <a:srgbClr val="3523A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13671" y="6851773"/>
            <a:ext cx="158428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900" u="sng" dirty="0" smtClean="0">
                <a:latin typeface="Arial" pitchFamily="34" charset="0"/>
                <a:cs typeface="Arial" pitchFamily="34" charset="0"/>
              </a:rPr>
              <a:t>Перед нанесением крема массируйте всю поверхность </a:t>
            </a:r>
            <a:r>
              <a:rPr lang="ru-RU" altLang="ko-KR" sz="900" u="sng" dirty="0">
                <a:latin typeface="Arial" pitchFamily="34" charset="0"/>
                <a:cs typeface="Arial" pitchFamily="34" charset="0"/>
              </a:rPr>
              <a:t>лица широкой частью </a:t>
            </a:r>
            <a:r>
              <a:rPr lang="ru-RU" altLang="ko-KR" sz="900" u="sng" dirty="0" err="1">
                <a:latin typeface="Arial" pitchFamily="34" charset="0"/>
                <a:cs typeface="Arial" pitchFamily="34" charset="0"/>
              </a:rPr>
              <a:t>массажера</a:t>
            </a:r>
            <a:r>
              <a:rPr lang="ru-RU" altLang="ko-KR" sz="900" u="sng" dirty="0">
                <a:latin typeface="Arial" pitchFamily="34" charset="0"/>
                <a:cs typeface="Arial" pitchFamily="34" charset="0"/>
              </a:rPr>
              <a:t>  </a:t>
            </a:r>
            <a:r>
              <a:rPr lang="en-US" altLang="ko-KR" sz="900" u="sng" dirty="0">
                <a:latin typeface="Arial" pitchFamily="34" charset="0"/>
                <a:cs typeface="Arial" pitchFamily="34" charset="0"/>
              </a:rPr>
              <a:t>(#1)</a:t>
            </a:r>
            <a:r>
              <a:rPr lang="ru-RU" altLang="ko-KR" sz="900" u="sng" dirty="0" smtClean="0">
                <a:latin typeface="Arial" pitchFamily="34" charset="0"/>
                <a:cs typeface="Arial" pitchFamily="34" charset="0"/>
              </a:rPr>
              <a:t>по направлению к его внешним линиям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.</a:t>
            </a:r>
            <a:endParaRPr lang="ko-KR" altLang="en-US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023248" y="6493638"/>
            <a:ext cx="277140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/>
              <a:t>2</a:t>
            </a:r>
            <a:endParaRPr lang="ko-KR" altLang="en-US" sz="1100" dirty="0"/>
          </a:p>
        </p:txBody>
      </p:sp>
      <p:sp>
        <p:nvSpPr>
          <p:cNvPr id="54" name="TextBox 53"/>
          <p:cNvSpPr txBox="1"/>
          <p:nvPr/>
        </p:nvSpPr>
        <p:spPr>
          <a:xfrm>
            <a:off x="3330668" y="6407990"/>
            <a:ext cx="1178412" cy="444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ru-RU" altLang="ko-KR" sz="1000" b="1" dirty="0" err="1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Лифтинг</a:t>
            </a:r>
            <a:r>
              <a:rPr lang="ru-RU" altLang="ko-KR" sz="1000" b="1" dirty="0" smtClean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-эффект</a:t>
            </a:r>
            <a:endParaRPr lang="ko-KR" altLang="en-US" sz="1000" b="1" dirty="0" smtClean="0">
              <a:solidFill>
                <a:srgbClr val="3523A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013065" y="6894719"/>
            <a:ext cx="1584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900" dirty="0">
                <a:latin typeface="Arial" pitchFamily="34" charset="0"/>
                <a:cs typeface="Arial" pitchFamily="34" charset="0"/>
              </a:rPr>
              <a:t>С небольшим количеством крема на одной из сторон </a:t>
            </a:r>
            <a:r>
              <a:rPr lang="ru-RU" altLang="ko-KR" sz="900" dirty="0" err="1">
                <a:latin typeface="Arial" pitchFamily="34" charset="0"/>
                <a:cs typeface="Arial" pitchFamily="34" charset="0"/>
              </a:rPr>
              <a:t>массажера</a:t>
            </a:r>
            <a:r>
              <a:rPr lang="ru-RU" altLang="ko-KR" sz="900" dirty="0">
                <a:latin typeface="Arial" pitchFamily="34" charset="0"/>
                <a:cs typeface="Arial" pitchFamily="34" charset="0"/>
              </a:rPr>
              <a:t> (#2) разглаживайте верхнюю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часть лица. </a:t>
            </a:r>
            <a:r>
              <a:rPr lang="ru-RU" altLang="ko-KR" sz="900" dirty="0">
                <a:latin typeface="Arial" pitchFamily="34" charset="0"/>
                <a:cs typeface="Arial" pitchFamily="34" charset="0"/>
              </a:rPr>
              <a:t>Начните массажировать от бровей по направлению к макушке головы, затем –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поверхность по обеим сторонам </a:t>
            </a:r>
            <a:r>
              <a:rPr lang="ru-RU" altLang="ko-KR" sz="900" dirty="0">
                <a:latin typeface="Arial" pitchFamily="34" charset="0"/>
                <a:cs typeface="Arial" pitchFamily="34" charset="0"/>
              </a:rPr>
              <a:t>носа </a:t>
            </a:r>
            <a:r>
              <a:rPr lang="ru-RU" altLang="ko-KR" sz="900" dirty="0" smtClean="0">
                <a:latin typeface="Arial" pitchFamily="34" charset="0"/>
                <a:cs typeface="Arial" pitchFamily="34" charset="0"/>
              </a:rPr>
              <a:t>по направлению </a:t>
            </a:r>
            <a:r>
              <a:rPr lang="ru-RU" altLang="ko-KR" sz="900" smtClean="0">
                <a:latin typeface="Arial" pitchFamily="34" charset="0"/>
                <a:cs typeface="Arial" pitchFamily="34" charset="0"/>
              </a:rPr>
              <a:t>к вискам.</a:t>
            </a:r>
            <a:endParaRPr lang="ko-KR" altLang="en-US" sz="9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98968" y="6490135"/>
            <a:ext cx="277140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 smtClean="0"/>
              <a:t>3</a:t>
            </a:r>
            <a:endParaRPr lang="ko-KR" altLang="en-US" sz="1100" dirty="0"/>
          </a:p>
        </p:txBody>
      </p:sp>
      <p:sp>
        <p:nvSpPr>
          <p:cNvPr id="57" name="TextBox 56"/>
          <p:cNvSpPr txBox="1"/>
          <p:nvPr/>
        </p:nvSpPr>
        <p:spPr>
          <a:xfrm>
            <a:off x="5018636" y="6443555"/>
            <a:ext cx="117841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ru-RU" altLang="ko-KR" sz="900" b="1" dirty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Уход за </a:t>
            </a:r>
            <a:r>
              <a:rPr lang="en-US" altLang="ko-KR" sz="900" b="1" dirty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V-</a:t>
            </a:r>
            <a:r>
              <a:rPr lang="ru-RU" altLang="ko-KR" sz="900" b="1" dirty="0">
                <a:solidFill>
                  <a:srgbClr val="3523A3"/>
                </a:solidFill>
                <a:latin typeface="Arial" pitchFamily="34" charset="0"/>
                <a:cs typeface="Arial" pitchFamily="34" charset="0"/>
              </a:rPr>
              <a:t>зоной лица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723231" y="6804248"/>
            <a:ext cx="15842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000" dirty="0">
                <a:latin typeface="Arial" pitchFamily="34" charset="0"/>
                <a:cs typeface="Arial" pitchFamily="34" charset="0"/>
              </a:rPr>
              <a:t>Нижнюю часть лица массируйте рифленой стороной </a:t>
            </a:r>
            <a:r>
              <a:rPr lang="ru-RU" altLang="ko-KR" sz="1000" dirty="0" err="1">
                <a:latin typeface="Arial" pitchFamily="34" charset="0"/>
                <a:cs typeface="Arial" pitchFamily="34" charset="0"/>
              </a:rPr>
              <a:t>массажера</a:t>
            </a:r>
            <a:r>
              <a:rPr lang="ru-RU" altLang="ko-KR" sz="1000" dirty="0">
                <a:latin typeface="Arial" pitchFamily="34" charset="0"/>
                <a:cs typeface="Arial" pitchFamily="34" charset="0"/>
              </a:rPr>
              <a:t> (#3), начиная от середины подбородка по направлению к кончикам ушей. Затем перейдите к массажу шеи и декольте.</a:t>
            </a:r>
            <a:endParaRPr lang="ko-KR" alt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387454" y="8604448"/>
            <a:ext cx="277140" cy="26161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dirty="0"/>
              <a:t>4</a:t>
            </a:r>
            <a:endParaRPr lang="ko-KR" altLang="en-US" sz="1100" dirty="0"/>
          </a:p>
        </p:txBody>
      </p:sp>
      <p:sp>
        <p:nvSpPr>
          <p:cNvPr id="60" name="TextBox 59"/>
          <p:cNvSpPr txBox="1"/>
          <p:nvPr/>
        </p:nvSpPr>
        <p:spPr>
          <a:xfrm>
            <a:off x="1779274" y="8561333"/>
            <a:ext cx="467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ko-KR" sz="900" dirty="0">
                <a:latin typeface="Arial" pitchFamily="34" charset="0"/>
                <a:cs typeface="Arial" pitchFamily="34" charset="0"/>
              </a:rPr>
              <a:t>После массажа лица зачерпните крем </a:t>
            </a:r>
            <a:r>
              <a:rPr lang="ru-RU" altLang="ko-KR" sz="900" dirty="0" err="1">
                <a:latin typeface="Arial" pitchFamily="34" charset="0"/>
                <a:cs typeface="Arial" pitchFamily="34" charset="0"/>
              </a:rPr>
              <a:t>спатулой</a:t>
            </a:r>
            <a:r>
              <a:rPr lang="ru-RU" altLang="ko-KR" sz="900" dirty="0">
                <a:latin typeface="Arial" pitchFamily="34" charset="0"/>
                <a:cs typeface="Arial" pitchFamily="34" charset="0"/>
              </a:rPr>
              <a:t> - узкой частью </a:t>
            </a:r>
            <a:r>
              <a:rPr lang="ru-RU" altLang="ko-KR" sz="900" dirty="0" err="1">
                <a:latin typeface="Arial" pitchFamily="34" charset="0"/>
                <a:cs typeface="Arial" pitchFamily="34" charset="0"/>
              </a:rPr>
              <a:t>массажера</a:t>
            </a:r>
            <a:r>
              <a:rPr lang="ru-RU" altLang="ko-KR" sz="900" dirty="0">
                <a:latin typeface="Arial" pitchFamily="34" charset="0"/>
                <a:cs typeface="Arial" pitchFamily="34" charset="0"/>
              </a:rPr>
              <a:t> (#4). Распределите его по всему лицу, дайте впитаться легкими похлопываниями кончиков пальцев.</a:t>
            </a:r>
            <a:endParaRPr lang="ko-KR" altLang="en-US" sz="9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56023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65000"/>
          </a:schemeClr>
        </a:solidFill>
      </a:spPr>
      <a:bodyPr lIns="0" tIns="36000" rIns="0" bIns="36000" rtlCol="0" anchor="ctr">
        <a:noAutofit/>
      </a:bodyPr>
      <a:lstStyle>
        <a:defPPr algn="ctr">
          <a:lnSpc>
            <a:spcPct val="150000"/>
          </a:lnSpc>
          <a:defRPr sz="1000" dirty="0">
            <a:solidFill>
              <a:prstClr val="black"/>
            </a:solidFill>
            <a:latin typeface="Arial" pitchFamily="34" charset="0"/>
            <a:cs typeface="Arial" pitchFamily="34" charset="0"/>
          </a:defRPr>
        </a:defPPr>
      </a:lstStyle>
    </a:spDef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10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0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5949</TotalTime>
  <Words>1246</Words>
  <Application>Microsoft Office PowerPoint</Application>
  <PresentationFormat>Экран (4:3)</PresentationFormat>
  <Paragraphs>157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Office 테마</vt:lpstr>
      <vt:lpstr>1_Office 테마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seoha</dc:creator>
  <cp:lastModifiedBy>user</cp:lastModifiedBy>
  <cp:revision>153</cp:revision>
  <dcterms:created xsi:type="dcterms:W3CDTF">2014-04-04T22:40:41Z</dcterms:created>
  <dcterms:modified xsi:type="dcterms:W3CDTF">2015-03-31T01:30:40Z</dcterms:modified>
</cp:coreProperties>
</file>